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handoutMasterIdLst>
    <p:handoutMasterId r:id="rId21"/>
  </p:handoutMasterIdLst>
  <p:sldIdLst>
    <p:sldId id="264" r:id="rId2"/>
    <p:sldId id="297" r:id="rId3"/>
    <p:sldId id="298" r:id="rId4"/>
    <p:sldId id="300" r:id="rId5"/>
    <p:sldId id="301" r:id="rId6"/>
    <p:sldId id="302" r:id="rId7"/>
    <p:sldId id="303" r:id="rId8"/>
    <p:sldId id="299" r:id="rId9"/>
    <p:sldId id="304" r:id="rId10"/>
    <p:sldId id="370" r:id="rId11"/>
    <p:sldId id="305" r:id="rId12"/>
    <p:sldId id="306" r:id="rId13"/>
    <p:sldId id="364" r:id="rId14"/>
    <p:sldId id="385" r:id="rId15"/>
    <p:sldId id="400" r:id="rId16"/>
    <p:sldId id="401" r:id="rId17"/>
    <p:sldId id="402" r:id="rId18"/>
    <p:sldId id="266" r:id="rId19"/>
  </p:sldIdLst>
  <p:sldSz cx="12188825" cy="6858000"/>
  <p:notesSz cx="7010400" cy="92964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9" pos="3839" userDrawn="1">
          <p15:clr>
            <a:srgbClr val="A4A3A4"/>
          </p15:clr>
        </p15:guide>
        <p15:guide id="10" orient="horz" pos="216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4395" autoAdjust="0"/>
  </p:normalViewPr>
  <p:slideViewPr>
    <p:cSldViewPr showGuides="1">
      <p:cViewPr varScale="1">
        <p:scale>
          <a:sx n="74" d="100"/>
          <a:sy n="74" d="100"/>
        </p:scale>
        <p:origin x="1992" y="54"/>
      </p:cViewPr>
      <p:guideLst>
        <p:guide pos="3839"/>
        <p:guide orient="horz" pos="2160"/>
      </p:guideLst>
    </p:cSldViewPr>
  </p:slideViewPr>
  <p:notesTextViewPr>
    <p:cViewPr>
      <p:scale>
        <a:sx n="1" d="1"/>
        <a:sy n="1" d="1"/>
      </p:scale>
      <p:origin x="0" y="0"/>
    </p:cViewPr>
  </p:notesTextViewPr>
  <p:notesViewPr>
    <p:cSldViewPr>
      <p:cViewPr varScale="1">
        <p:scale>
          <a:sx n="63" d="100"/>
          <a:sy n="63" d="100"/>
        </p:scale>
        <p:origin x="1986"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a:solidFill>
                <a:schemeClr val="tx2"/>
              </a:solidFill>
            </a:endParaRPr>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E973C59C-4E16-4A64-A766-34DB213E11B3}" type="datetimeFigureOut">
              <a:rPr lang="en-US">
                <a:solidFill>
                  <a:schemeClr val="tx2"/>
                </a:solidFill>
              </a:rPr>
              <a:t>7/19/2020</a:t>
            </a:fld>
            <a:endParaRPr>
              <a:solidFill>
                <a:schemeClr val="tx2"/>
              </a:solidFill>
            </a:endParaRPr>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a:solidFill>
                <a:schemeClr val="tx2"/>
              </a:solidFill>
            </a:endParaRP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FD77566-CD65-4859-9FA1-43956DC85B8C}" type="slidenum">
              <a:rPr>
                <a:solidFill>
                  <a:schemeClr val="tx2"/>
                </a:solidFill>
              </a:rPr>
              <a:t>‹#›</a:t>
            </a:fld>
            <a:endParaRPr>
              <a:solidFill>
                <a:schemeClr val="tx2"/>
              </a:solidFill>
            </a:endParaRPr>
          </a:p>
        </p:txBody>
      </p:sp>
    </p:spTree>
    <p:extLst>
      <p:ext uri="{BB962C8B-B14F-4D97-AF65-F5344CB8AC3E}">
        <p14:creationId xmlns:p14="http://schemas.microsoft.com/office/powerpoint/2010/main" val="27087983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solidFill>
                  <a:schemeClr val="tx2"/>
                </a:solidFill>
              </a:defRPr>
            </a:lvl1pPr>
          </a:lstStyle>
          <a:p>
            <a:endParaRPr/>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solidFill>
                  <a:schemeClr val="tx2"/>
                </a:solidFill>
              </a:defRPr>
            </a:lvl1pPr>
          </a:lstStyle>
          <a:p>
            <a:fld id="{F95CF31C-F757-429C-A789-86504F04C3BE}" type="datetimeFigureOut">
              <a:rPr lang="en-US"/>
              <a:pPr/>
              <a:t>7/19/2020</a:t>
            </a:fld>
            <a:endParaRPr/>
          </a:p>
        </p:txBody>
      </p:sp>
      <p:sp>
        <p:nvSpPr>
          <p:cNvPr id="4" name="Slide Image Placeholder 3"/>
          <p:cNvSpPr>
            <a:spLocks noGrp="1" noRot="1" noChangeAspect="1"/>
          </p:cNvSpPr>
          <p:nvPr>
            <p:ph type="sldImg" idx="2"/>
          </p:nvPr>
        </p:nvSpPr>
        <p:spPr>
          <a:xfrm>
            <a:off x="407988" y="696913"/>
            <a:ext cx="6194425" cy="3486150"/>
          </a:xfrm>
          <a:prstGeom prst="rect">
            <a:avLst/>
          </a:prstGeom>
          <a:noFill/>
          <a:ln w="12700">
            <a:solidFill>
              <a:prstClr val="black"/>
            </a:solidFill>
          </a:ln>
        </p:spPr>
        <p:txBody>
          <a:bodyPr vert="horz" lIns="93177" tIns="46589" rIns="93177" bIns="46589" rtlCol="0" anchor="ctr"/>
          <a:lstStyle/>
          <a:p>
            <a:endParaRPr/>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solidFill>
                  <a:schemeClr val="tx2"/>
                </a:solidFill>
              </a:defRPr>
            </a:lvl1pPr>
          </a:lstStyle>
          <a:p>
            <a:endParaRPr/>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solidFill>
                  <a:schemeClr val="tx2"/>
                </a:solidFill>
              </a:defRPr>
            </a:lvl1pPr>
          </a:lstStyle>
          <a:p>
            <a:fld id="{B8796F01-7154-41E0-B48B-A6921757531A}" type="slidenum">
              <a:rPr/>
              <a:pPr/>
              <a:t>‹#›</a:t>
            </a:fld>
            <a:endParaRPr/>
          </a:p>
        </p:txBody>
      </p:sp>
    </p:spTree>
    <p:extLst>
      <p:ext uri="{BB962C8B-B14F-4D97-AF65-F5344CB8AC3E}">
        <p14:creationId xmlns:p14="http://schemas.microsoft.com/office/powerpoint/2010/main" val="44077566"/>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insidesources.com/title-ix-group-resists-title-ix-regulations/"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www2.ed.gov/about/offices/list/ocr/blog/20200518.html"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242148">
              <a:defRPr/>
            </a:pPr>
            <a:r>
              <a:rPr lang="en-US" dirty="0"/>
              <a:t>The presentation is prepared as a service by in-house attorneys from various institutions in Oklahoma, but does not represent legal advice. The presentation is compliance advice and no attorney/client relationship is formed with any contributor or their organization.  Readers are advised to seek the advice of counsel. The presentation is available absolutely free pursuant to a Creative Commons </a:t>
            </a:r>
            <a:r>
              <a:rPr lang="en-US" dirty="0">
                <a:hlinkClick r:id="rId3"/>
              </a:rPr>
              <a:t>Attribution-</a:t>
            </a:r>
            <a:r>
              <a:rPr lang="en-US" dirty="0" err="1">
                <a:hlinkClick r:id="rId3"/>
              </a:rPr>
              <a:t>NonCommercial</a:t>
            </a:r>
            <a:r>
              <a:rPr lang="en-US" dirty="0">
                <a:hlinkClick r:id="rId3"/>
              </a:rPr>
              <a:t>-</a:t>
            </a:r>
            <a:r>
              <a:rPr lang="en-US" dirty="0" err="1">
                <a:hlinkClick r:id="rId3"/>
              </a:rPr>
              <a:t>ShareAlike</a:t>
            </a:r>
            <a:r>
              <a:rPr lang="en-US" dirty="0">
                <a:hlinkClick r:id="rId3"/>
              </a:rPr>
              <a:t> 4.0 International license</a:t>
            </a:r>
            <a:r>
              <a:rPr lang="en-US" dirty="0"/>
              <a:t> (meaning that all educational institutions are free to use, customize, adapt, and re-share the content, with proper attribution, for non-commercial purposes, but the content may not be sold).</a:t>
            </a:r>
          </a:p>
          <a:p>
            <a:endParaRPr lang="en-US" dirty="0"/>
          </a:p>
        </p:txBody>
      </p:sp>
      <p:sp>
        <p:nvSpPr>
          <p:cNvPr id="4" name="Slide Number Placeholder 3"/>
          <p:cNvSpPr>
            <a:spLocks noGrp="1"/>
          </p:cNvSpPr>
          <p:nvPr>
            <p:ph type="sldNum" sz="quarter" idx="5"/>
          </p:nvPr>
        </p:nvSpPr>
        <p:spPr/>
        <p:txBody>
          <a:bodyPr/>
          <a:lstStyle/>
          <a:p>
            <a:fld id="{B8796F01-7154-41E0-B48B-A6921757531A}" type="slidenum">
              <a:rPr lang="en-US" smtClean="0"/>
              <a:pPr/>
              <a:t>1</a:t>
            </a:fld>
            <a:endParaRPr lang="en-US"/>
          </a:p>
        </p:txBody>
      </p:sp>
    </p:spTree>
    <p:extLst>
      <p:ext uri="{BB962C8B-B14F-4D97-AF65-F5344CB8AC3E}">
        <p14:creationId xmlns:p14="http://schemas.microsoft.com/office/powerpoint/2010/main" val="4119386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Title IX Toolkit Decision Tree</a:t>
            </a:r>
          </a:p>
        </p:txBody>
      </p:sp>
      <p:sp>
        <p:nvSpPr>
          <p:cNvPr id="4" name="Slide Number Placeholder 3"/>
          <p:cNvSpPr>
            <a:spLocks noGrp="1"/>
          </p:cNvSpPr>
          <p:nvPr>
            <p:ph type="sldNum" sz="quarter" idx="5"/>
          </p:nvPr>
        </p:nvSpPr>
        <p:spPr/>
        <p:txBody>
          <a:bodyPr/>
          <a:lstStyle/>
          <a:p>
            <a:fld id="{B8796F01-7154-41E0-B48B-A6921757531A}" type="slidenum">
              <a:rPr lang="en-US" smtClean="0"/>
              <a:pPr/>
              <a:t>2</a:t>
            </a:fld>
            <a:endParaRPr lang="en-US"/>
          </a:p>
        </p:txBody>
      </p:sp>
    </p:spTree>
    <p:extLst>
      <p:ext uri="{BB962C8B-B14F-4D97-AF65-F5344CB8AC3E}">
        <p14:creationId xmlns:p14="http://schemas.microsoft.com/office/powerpoint/2010/main" val="1187786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the extent that commenters’ concerns that a recipient may be unable to publicize its training materials because some recipients hire outside consultants to provide training, the materials for which may be owned by the outside consultant and not by the recipient itself, the Department acknowledges that recipient in that situation would need to secure permission from the consultant to publish the training materials, or alternatively, the recipient could create its own training materials over which the recipient has ownership and control.” 85 Fed. Reg. 30412</a:t>
            </a:r>
          </a:p>
          <a:p>
            <a:endParaRPr lang="en-US" dirty="0"/>
          </a:p>
          <a:p>
            <a:r>
              <a:rPr lang="en-US" dirty="0">
                <a:hlinkClick r:id="rId3"/>
              </a:rPr>
              <a:t>https://www.insidesources.com/title-ix-group-resists-title-ix-regulations/</a:t>
            </a:r>
            <a:endParaRPr lang="en-US" dirty="0"/>
          </a:p>
          <a:p>
            <a:endParaRPr lang="en-US" dirty="0"/>
          </a:p>
          <a:p>
            <a:r>
              <a:rPr lang="en-US" dirty="0">
                <a:hlinkClick r:id="rId4"/>
              </a:rPr>
              <a:t>https://www2.ed.gov/about/offices/list/ocr/blog/20200518.html</a:t>
            </a:r>
            <a:r>
              <a:rPr lang="en-US" dirty="0"/>
              <a:t> </a:t>
            </a:r>
          </a:p>
        </p:txBody>
      </p:sp>
      <p:sp>
        <p:nvSpPr>
          <p:cNvPr id="4" name="Slide Number Placeholder 3"/>
          <p:cNvSpPr>
            <a:spLocks noGrp="1"/>
          </p:cNvSpPr>
          <p:nvPr>
            <p:ph type="sldNum" sz="quarter" idx="5"/>
          </p:nvPr>
        </p:nvSpPr>
        <p:spPr/>
        <p:txBody>
          <a:bodyPr/>
          <a:lstStyle/>
          <a:p>
            <a:fld id="{B8796F01-7154-41E0-B48B-A6921757531A}" type="slidenum">
              <a:rPr lang="en-US" smtClean="0"/>
              <a:pPr/>
              <a:t>7</a:t>
            </a:fld>
            <a:endParaRPr lang="en-US"/>
          </a:p>
        </p:txBody>
      </p:sp>
    </p:spTree>
    <p:extLst>
      <p:ext uri="{BB962C8B-B14F-4D97-AF65-F5344CB8AC3E}">
        <p14:creationId xmlns:p14="http://schemas.microsoft.com/office/powerpoint/2010/main" val="2292426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8796F01-7154-41E0-B48B-A6921757531A}" type="slidenum">
              <a:rPr lang="en-US" smtClean="0"/>
              <a:pPr/>
              <a:t>10</a:t>
            </a:fld>
            <a:endParaRPr lang="en-US"/>
          </a:p>
        </p:txBody>
      </p:sp>
    </p:spTree>
    <p:extLst>
      <p:ext uri="{BB962C8B-B14F-4D97-AF65-F5344CB8AC3E}">
        <p14:creationId xmlns:p14="http://schemas.microsoft.com/office/powerpoint/2010/main" val="30866791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796F01-7154-41E0-B48B-A6921757531A}" type="slidenum">
              <a:rPr lang="en-US" smtClean="0"/>
              <a:pPr/>
              <a:t>11</a:t>
            </a:fld>
            <a:endParaRPr lang="en-US"/>
          </a:p>
        </p:txBody>
      </p:sp>
    </p:spTree>
    <p:extLst>
      <p:ext uri="{BB962C8B-B14F-4D97-AF65-F5344CB8AC3E}">
        <p14:creationId xmlns:p14="http://schemas.microsoft.com/office/powerpoint/2010/main" val="70768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8796F01-7154-41E0-B48B-A6921757531A}" type="slidenum">
              <a:rPr lang="en-US" smtClean="0"/>
              <a:pPr/>
              <a:t>13</a:t>
            </a:fld>
            <a:endParaRPr lang="en-US"/>
          </a:p>
        </p:txBody>
      </p:sp>
    </p:spTree>
    <p:extLst>
      <p:ext uri="{BB962C8B-B14F-4D97-AF65-F5344CB8AC3E}">
        <p14:creationId xmlns:p14="http://schemas.microsoft.com/office/powerpoint/2010/main" val="40056281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8796F01-7154-41E0-B48B-A6921757531A}" type="slidenum">
              <a:rPr lang="en-US" smtClean="0"/>
              <a:pPr/>
              <a:t>14</a:t>
            </a:fld>
            <a:endParaRPr lang="en-US"/>
          </a:p>
        </p:txBody>
      </p:sp>
    </p:spTree>
    <p:extLst>
      <p:ext uri="{BB962C8B-B14F-4D97-AF65-F5344CB8AC3E}">
        <p14:creationId xmlns:p14="http://schemas.microsoft.com/office/powerpoint/2010/main" val="7292887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presentation is prepared as a service by in-house attorneys from various institutions in Oklahoma, but does not represent legal advice. The presentation is compliance advice and no attorney/client relationship is formed with any contributor or their organization.  Readers are advised to seek the advice of counsel. The presentation is available absolutely free pursuant to a Creative Commons </a:t>
            </a:r>
            <a:r>
              <a:rPr lang="en-US" dirty="0">
                <a:hlinkClick r:id="rId3"/>
              </a:rPr>
              <a:t>Attribution-</a:t>
            </a:r>
            <a:r>
              <a:rPr lang="en-US" dirty="0" err="1">
                <a:hlinkClick r:id="rId3"/>
              </a:rPr>
              <a:t>NonCommercial</a:t>
            </a:r>
            <a:r>
              <a:rPr lang="en-US" dirty="0">
                <a:hlinkClick r:id="rId3"/>
              </a:rPr>
              <a:t>-</a:t>
            </a:r>
            <a:r>
              <a:rPr lang="en-US" dirty="0" err="1">
                <a:hlinkClick r:id="rId3"/>
              </a:rPr>
              <a:t>ShareAlike</a:t>
            </a:r>
            <a:r>
              <a:rPr lang="en-US" dirty="0">
                <a:hlinkClick r:id="rId3"/>
              </a:rPr>
              <a:t> 4.0 International license</a:t>
            </a:r>
            <a:r>
              <a:rPr lang="en-US" dirty="0"/>
              <a:t> (meaning that all educational institutions are free to use, customize, adapt, and re-share the content, with proper attribution, for non-commercial purposes, but the content may not be sold).</a:t>
            </a:r>
          </a:p>
        </p:txBody>
      </p:sp>
      <p:sp>
        <p:nvSpPr>
          <p:cNvPr id="4" name="Slide Number Placeholder 3"/>
          <p:cNvSpPr>
            <a:spLocks noGrp="1"/>
          </p:cNvSpPr>
          <p:nvPr>
            <p:ph type="sldNum" sz="quarter" idx="10"/>
          </p:nvPr>
        </p:nvSpPr>
        <p:spPr/>
        <p:txBody>
          <a:bodyPr/>
          <a:lstStyle/>
          <a:p>
            <a:fld id="{B8796F01-7154-41E0-B48B-A6921757531A}" type="slidenum">
              <a:rPr lang="en-US" smtClean="0"/>
              <a:pPr/>
              <a:t>18</a:t>
            </a:fld>
            <a:endParaRPr lang="en-US"/>
          </a:p>
        </p:txBody>
      </p:sp>
    </p:spTree>
    <p:extLst>
      <p:ext uri="{BB962C8B-B14F-4D97-AF65-F5344CB8AC3E}">
        <p14:creationId xmlns:p14="http://schemas.microsoft.com/office/powerpoint/2010/main" val="26466622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672383" y="1498601"/>
            <a:ext cx="7008574" cy="3298825"/>
          </a:xfrm>
        </p:spPr>
        <p:txBody>
          <a:bodyPr>
            <a:normAutofit/>
          </a:bodyPr>
          <a:lstStyle>
            <a:lvl1pPr>
              <a:lnSpc>
                <a:spcPct val="90000"/>
              </a:lnSpc>
              <a:defRPr sz="5400" cap="none" baseline="0"/>
            </a:lvl1pPr>
          </a:lstStyle>
          <a:p>
            <a:r>
              <a:rPr lang="en-US"/>
              <a:t>Click to edit Master title style</a:t>
            </a:r>
            <a:endParaRPr/>
          </a:p>
        </p:txBody>
      </p:sp>
      <p:sp>
        <p:nvSpPr>
          <p:cNvPr id="3" name="Subtitle 2"/>
          <p:cNvSpPr>
            <a:spLocks noGrp="1"/>
          </p:cNvSpPr>
          <p:nvPr>
            <p:ph type="subTitle" idx="1"/>
          </p:nvPr>
        </p:nvSpPr>
        <p:spPr>
          <a:xfrm>
            <a:off x="4672383" y="4927600"/>
            <a:ext cx="7008574" cy="1244600"/>
          </a:xfrm>
        </p:spPr>
        <p:txBody>
          <a:bodyPr>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52633" y="274638"/>
            <a:ext cx="1422030" cy="5897561"/>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117309" y="274638"/>
            <a:ext cx="8532178" cy="589756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591C5AD9-787D-40FA-8A4D-16A055B9AF81}" type="slidenum">
              <a:rPr/>
              <a:t>‹#›</a:t>
            </a:fld>
            <a:endParaRPr/>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endParaRPr dirty="0"/>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DA60BA0E-20D0-4E7C-B286-26C960A6788F}" type="slidenum">
              <a:rPr/>
              <a:t>‹#›</a:t>
            </a:fld>
            <a:endParaRPr/>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2589" y="4445000"/>
            <a:ext cx="7008574" cy="1930400"/>
          </a:xfrm>
        </p:spPr>
        <p:txBody>
          <a:bodyPr anchor="t">
            <a:normAutofit/>
          </a:bodyPr>
          <a:lstStyle>
            <a:lvl1pPr algn="l">
              <a:defRPr sz="5400" b="0" cap="none" baseline="0"/>
            </a:lvl1pPr>
          </a:lstStyle>
          <a:p>
            <a:r>
              <a:rPr lang="en-US"/>
              <a:t>Click to edit Master title style</a:t>
            </a:r>
            <a:endParaRPr dirty="0"/>
          </a:p>
        </p:txBody>
      </p:sp>
      <p:sp>
        <p:nvSpPr>
          <p:cNvPr id="3" name="Text Placeholder 2"/>
          <p:cNvSpPr>
            <a:spLocks noGrp="1"/>
          </p:cNvSpPr>
          <p:nvPr>
            <p:ph type="body" idx="1"/>
          </p:nvPr>
        </p:nvSpPr>
        <p:spPr>
          <a:xfrm>
            <a:off x="812589" y="3124200"/>
            <a:ext cx="7008574" cy="1296987"/>
          </a:xfrm>
        </p:spPr>
        <p:txBody>
          <a:bodyPr anchor="b">
            <a:normAutofit/>
          </a:bodyPr>
          <a:lstStyle>
            <a:lvl1pPr marL="0" indent="0">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11730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1706581" indent="0">
              <a:buNone/>
              <a:defRPr sz="1800"/>
            </a:lvl6pPr>
            <a:lvl7pPr marL="2011328">
              <a:defRPr sz="1800"/>
            </a:lvl7pPr>
            <a:lvl8pPr marL="2011328">
              <a:defRPr sz="1800"/>
            </a:lvl8pPr>
            <a:lvl9pPr marL="2011328">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9755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12137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4" name="Content Placeholder 3"/>
          <p:cNvSpPr>
            <a:spLocks noGrp="1"/>
          </p:cNvSpPr>
          <p:nvPr>
            <p:ph sz="half" idx="2"/>
          </p:nvPr>
        </p:nvSpPr>
        <p:spPr>
          <a:xfrm>
            <a:off x="111730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30162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6" name="Content Placeholder 5"/>
          <p:cNvSpPr>
            <a:spLocks noGrp="1"/>
          </p:cNvSpPr>
          <p:nvPr>
            <p:ph sz="quarter" idx="4"/>
          </p:nvPr>
        </p:nvSpPr>
        <p:spPr>
          <a:xfrm>
            <a:off x="629755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EB37DED6-D4C7-42EE-AB49-D2E39E64FDE4}" type="slidenum">
              <a:rPr/>
              <a:t>‹#›</a:t>
            </a:fld>
            <a:endParaRPr/>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304721" y="1701800"/>
            <a:ext cx="3351927" cy="2844800"/>
          </a:xfrm>
        </p:spPr>
        <p:txBody>
          <a:bodyPr anchor="b">
            <a:normAutofit/>
          </a:bodyPr>
          <a:lstStyle>
            <a:lvl1pPr algn="l">
              <a:defRPr sz="2000" b="1"/>
            </a:lvl1pPr>
          </a:lstStyle>
          <a:p>
            <a:r>
              <a:rPr lang="en-US"/>
              <a:t>Click to edit Master title style</a:t>
            </a:r>
            <a:endParaRPr/>
          </a:p>
        </p:txBody>
      </p:sp>
      <p:sp>
        <p:nvSpPr>
          <p:cNvPr id="4" name="Text Placeholder 3"/>
          <p:cNvSpPr>
            <a:spLocks noGrp="1"/>
          </p:cNvSpPr>
          <p:nvPr>
            <p:ph type="body" sz="half" idx="2"/>
          </p:nvPr>
        </p:nvSpPr>
        <p:spPr>
          <a:xfrm>
            <a:off x="304721" y="4648200"/>
            <a:ext cx="3351927"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3" name="Content Placeholder 2"/>
          <p:cNvSpPr>
            <a:spLocks noGrp="1"/>
          </p:cNvSpPr>
          <p:nvPr>
            <p:ph idx="1"/>
          </p:nvPr>
        </p:nvSpPr>
        <p:spPr>
          <a:xfrm>
            <a:off x="4469236" y="482600"/>
            <a:ext cx="6805427"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2437765" y="4800600"/>
            <a:ext cx="7313295" cy="762000"/>
          </a:xfrm>
        </p:spPr>
        <p:txBody>
          <a:bodyPr anchor="b">
            <a:normAutofit/>
          </a:bodyPr>
          <a:lstStyle>
            <a:lvl1pPr algn="l">
              <a:defRPr sz="2000" b="1"/>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2437765" y="279401"/>
            <a:ext cx="7313295"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a:t>Click icon to add picture</a:t>
            </a:r>
            <a:endParaRPr/>
          </a:p>
        </p:txBody>
      </p:sp>
      <p:sp>
        <p:nvSpPr>
          <p:cNvPr id="4" name="Text Placeholder 3"/>
          <p:cNvSpPr>
            <a:spLocks noGrp="1"/>
          </p:cNvSpPr>
          <p:nvPr>
            <p:ph type="body" sz="half" idx="2"/>
          </p:nvPr>
        </p:nvSpPr>
        <p:spPr>
          <a:xfrm>
            <a:off x="2437765" y="5562600"/>
            <a:ext cx="7313295"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DFBB78A-01B4-41F2-96B0-677A4A282832}" type="slidenum">
              <a:rPr/>
              <a:t>‹#›</a:t>
            </a:fld>
            <a:endParaRPr/>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304721" y="0"/>
            <a:ext cx="11579384"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Placeholder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r>
              <a:rPr lang="en-US"/>
              <a:t>Click to edit Master title style</a:t>
            </a:r>
            <a:endParaRPr dirty="0"/>
          </a:p>
        </p:txBody>
      </p:sp>
      <p:sp>
        <p:nvSpPr>
          <p:cNvPr id="3" name="Text Placeholder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a:defRPr sz="1200" baseline="0">
                <a:solidFill>
                  <a:schemeClr val="tx2">
                    <a:lumMod val="65000"/>
                    <a:lumOff val="35000"/>
                  </a:schemeClr>
                </a:solidFill>
              </a:defRPr>
            </a:lvl1pPr>
          </a:lstStyle>
          <a:p>
            <a:endParaRPr lang="en-US"/>
          </a:p>
        </p:txBody>
      </p:sp>
      <p:sp>
        <p:nvSpPr>
          <p:cNvPr id="5" name="Footer Placeholder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a:defRPr sz="1200" baseline="0">
                <a:solidFill>
                  <a:schemeClr val="tx2">
                    <a:lumMod val="65000"/>
                    <a:lumOff val="35000"/>
                  </a:schemeClr>
                </a:solidFill>
              </a:defRPr>
            </a:lvl1pPr>
          </a:lstStyle>
          <a:p>
            <a:endParaRPr lang="en-US"/>
          </a:p>
        </p:txBody>
      </p:sp>
      <p:sp>
        <p:nvSpPr>
          <p:cNvPr id="6" name="Slide Number Placeholder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a:defRPr sz="1200" baseline="0">
                <a:solidFill>
                  <a:schemeClr val="tx2">
                    <a:lumMod val="65000"/>
                    <a:lumOff val="35000"/>
                  </a:schemeClr>
                </a:solidFill>
              </a:defRPr>
            </a:lvl1pPr>
          </a:lstStyle>
          <a:p>
            <a:fld id="{EB37DED6-D4C7-42EE-AB49-D2E39E64FDE4}" type="slidenum">
              <a:rPr lang="en-US" smtClean="0"/>
              <a:pPr/>
              <a:t>‹#›</a:t>
            </a:fld>
            <a:endParaRPr lang="en-US"/>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61" r:id="rId1"/>
    <p:sldLayoutId id="2147483679" r:id="rId2"/>
    <p:sldLayoutId id="2147483663" r:id="rId3"/>
    <p:sldLayoutId id="2147483664" r:id="rId4"/>
    <p:sldLayoutId id="2147483665" r:id="rId5"/>
    <p:sldLayoutId id="2147483666" r:id="rId6"/>
    <p:sldLayoutId id="2147483667" r:id="rId7"/>
    <p:sldLayoutId id="2147483675" r:id="rId8"/>
    <p:sldLayoutId id="2147483676" r:id="rId9"/>
    <p:sldLayoutId id="2147483677" r:id="rId10"/>
    <p:sldLayoutId id="2147483678"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tngconsulting.com/online-education/accredible-certification-badges/"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https://system.suny.edu/sci/tix202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2382" y="1498601"/>
            <a:ext cx="7365629" cy="3298825"/>
          </a:xfrm>
        </p:spPr>
        <p:txBody>
          <a:bodyPr>
            <a:normAutofit/>
          </a:bodyPr>
          <a:lstStyle/>
          <a:p>
            <a:r>
              <a:rPr lang="en-US" sz="6600" dirty="0"/>
              <a:t>Title IX </a:t>
            </a:r>
            <a:br>
              <a:rPr lang="en-US" sz="6600" dirty="0"/>
            </a:br>
            <a:r>
              <a:rPr lang="en-US" sz="6600" dirty="0"/>
              <a:t>Webinar #4</a:t>
            </a:r>
          </a:p>
        </p:txBody>
      </p:sp>
      <p:sp>
        <p:nvSpPr>
          <p:cNvPr id="3" name="Subtitle 2"/>
          <p:cNvSpPr>
            <a:spLocks noGrp="1"/>
          </p:cNvSpPr>
          <p:nvPr>
            <p:ph type="subTitle" idx="1"/>
          </p:nvPr>
        </p:nvSpPr>
        <p:spPr>
          <a:xfrm>
            <a:off x="4672382" y="4927600"/>
            <a:ext cx="7899029" cy="1244600"/>
          </a:xfrm>
        </p:spPr>
        <p:txBody>
          <a:bodyPr>
            <a:normAutofit/>
          </a:bodyPr>
          <a:lstStyle/>
          <a:p>
            <a:r>
              <a:rPr lang="en-US" sz="2000" dirty="0"/>
              <a:t>Mackenzie Wilfong and Brandee Hancock</a:t>
            </a:r>
          </a:p>
          <a:p>
            <a:r>
              <a:rPr lang="en-US" sz="2000" dirty="0"/>
              <a:t>July 2020 </a:t>
            </a:r>
          </a:p>
        </p:txBody>
      </p:sp>
    </p:spTree>
    <p:extLst>
      <p:ext uri="{BB962C8B-B14F-4D97-AF65-F5344CB8AC3E}">
        <p14:creationId xmlns:p14="http://schemas.microsoft.com/office/powerpoint/2010/main" val="365034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22672-BF7E-4A9F-8D1F-3E8A26F0C0C9}"/>
              </a:ext>
            </a:extLst>
          </p:cNvPr>
          <p:cNvSpPr>
            <a:spLocks noGrp="1"/>
          </p:cNvSpPr>
          <p:nvPr>
            <p:ph type="title"/>
          </p:nvPr>
        </p:nvSpPr>
        <p:spPr/>
        <p:txBody>
          <a:bodyPr/>
          <a:lstStyle/>
          <a:p>
            <a:r>
              <a:rPr lang="en-US" dirty="0"/>
              <a:t>Who </a:t>
            </a:r>
            <a:r>
              <a:rPr lang="en-US" b="1" dirty="0"/>
              <a:t>may</a:t>
            </a:r>
            <a:r>
              <a:rPr lang="en-US" dirty="0"/>
              <a:t> need training</a:t>
            </a:r>
          </a:p>
        </p:txBody>
      </p:sp>
      <p:sp>
        <p:nvSpPr>
          <p:cNvPr id="3" name="Content Placeholder 2">
            <a:extLst>
              <a:ext uri="{FF2B5EF4-FFF2-40B4-BE49-F238E27FC236}">
                <a16:creationId xmlns:a16="http://schemas.microsoft.com/office/drawing/2014/main" id="{896591CF-9470-43D8-8B4B-F636E0D936BE}"/>
              </a:ext>
            </a:extLst>
          </p:cNvPr>
          <p:cNvSpPr>
            <a:spLocks noGrp="1"/>
          </p:cNvSpPr>
          <p:nvPr>
            <p:ph idx="1"/>
          </p:nvPr>
        </p:nvSpPr>
        <p:spPr/>
        <p:txBody>
          <a:bodyPr>
            <a:normAutofit/>
          </a:bodyPr>
          <a:lstStyle/>
          <a:p>
            <a:r>
              <a:rPr lang="en-US" dirty="0"/>
              <a:t>Appeals person or panel</a:t>
            </a:r>
          </a:p>
          <a:p>
            <a:r>
              <a:rPr lang="en-US" dirty="0"/>
              <a:t>Institutionally Provided Advisors</a:t>
            </a:r>
          </a:p>
          <a:p>
            <a:r>
              <a:rPr lang="en-US" dirty="0"/>
              <a:t>Non Decision making chair for panel (optional)</a:t>
            </a:r>
          </a:p>
          <a:p>
            <a:r>
              <a:rPr lang="en-US" dirty="0"/>
              <a:t>HR</a:t>
            </a:r>
          </a:p>
          <a:p>
            <a:r>
              <a:rPr lang="en-US" dirty="0"/>
              <a:t>Legal</a:t>
            </a:r>
          </a:p>
          <a:p>
            <a:r>
              <a:rPr lang="en-US" dirty="0"/>
              <a:t>Ombudsperson(s)</a:t>
            </a:r>
          </a:p>
        </p:txBody>
      </p:sp>
      <p:sp>
        <p:nvSpPr>
          <p:cNvPr id="4" name="Slide Number Placeholder 3">
            <a:extLst>
              <a:ext uri="{FF2B5EF4-FFF2-40B4-BE49-F238E27FC236}">
                <a16:creationId xmlns:a16="http://schemas.microsoft.com/office/drawing/2014/main" id="{35A70F49-AFA5-45BF-A189-8305A589B396}"/>
              </a:ext>
            </a:extLst>
          </p:cNvPr>
          <p:cNvSpPr>
            <a:spLocks noGrp="1"/>
          </p:cNvSpPr>
          <p:nvPr>
            <p:ph type="sldNum" sz="quarter" idx="12"/>
          </p:nvPr>
        </p:nvSpPr>
        <p:spPr/>
        <p:txBody>
          <a:bodyPr/>
          <a:lstStyle/>
          <a:p>
            <a:fld id="{DA60BA0E-20D0-4E7C-B286-26C960A6788F}" type="slidenum">
              <a:rPr lang="en-US" smtClean="0"/>
              <a:t>10</a:t>
            </a:fld>
            <a:endParaRPr lang="en-US"/>
          </a:p>
        </p:txBody>
      </p:sp>
    </p:spTree>
    <p:extLst>
      <p:ext uri="{BB962C8B-B14F-4D97-AF65-F5344CB8AC3E}">
        <p14:creationId xmlns:p14="http://schemas.microsoft.com/office/powerpoint/2010/main" val="1907008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E8982-574E-456E-ABE4-9DEC039A330A}"/>
              </a:ext>
            </a:extLst>
          </p:cNvPr>
          <p:cNvSpPr>
            <a:spLocks noGrp="1"/>
          </p:cNvSpPr>
          <p:nvPr>
            <p:ph type="title"/>
          </p:nvPr>
        </p:nvSpPr>
        <p:spPr/>
        <p:txBody>
          <a:bodyPr/>
          <a:lstStyle/>
          <a:p>
            <a:r>
              <a:rPr lang="en-US" dirty="0"/>
              <a:t>Required Training</a:t>
            </a:r>
          </a:p>
        </p:txBody>
      </p:sp>
      <p:sp>
        <p:nvSpPr>
          <p:cNvPr id="3" name="Content Placeholder 2">
            <a:extLst>
              <a:ext uri="{FF2B5EF4-FFF2-40B4-BE49-F238E27FC236}">
                <a16:creationId xmlns:a16="http://schemas.microsoft.com/office/drawing/2014/main" id="{C08C8796-6CD3-4CD5-BE18-C8308688F5ED}"/>
              </a:ext>
            </a:extLst>
          </p:cNvPr>
          <p:cNvSpPr>
            <a:spLocks noGrp="1"/>
          </p:cNvSpPr>
          <p:nvPr>
            <p:ph idx="1"/>
          </p:nvPr>
        </p:nvSpPr>
        <p:spPr/>
        <p:txBody>
          <a:bodyPr/>
          <a:lstStyle/>
          <a:p>
            <a:r>
              <a:rPr lang="en-US" dirty="0"/>
              <a:t>Decision-Makers must be trained on any technology to be used at a live hearing and on issues of relevance of questions and evidence, including when questions and evidence about the complainant’s sexual predisposition or prior sexual behavior are not relevant. § 106.45(b)(1)(iii)</a:t>
            </a:r>
          </a:p>
          <a:p>
            <a:r>
              <a:rPr lang="en-US" dirty="0"/>
              <a:t>Investigators must be trained on issues of relevance to create an investigative report that fairly summarizes relevant evidence. § 106.45(b)(1)(iii)</a:t>
            </a:r>
          </a:p>
          <a:p>
            <a:r>
              <a:rPr lang="en-US" dirty="0"/>
              <a:t>No requirement on frequency of training.  85 Fed. Reg. 30253</a:t>
            </a:r>
          </a:p>
          <a:p>
            <a:endParaRPr lang="en-US" dirty="0"/>
          </a:p>
        </p:txBody>
      </p:sp>
      <p:sp>
        <p:nvSpPr>
          <p:cNvPr id="4" name="Slide Number Placeholder 3">
            <a:extLst>
              <a:ext uri="{FF2B5EF4-FFF2-40B4-BE49-F238E27FC236}">
                <a16:creationId xmlns:a16="http://schemas.microsoft.com/office/drawing/2014/main" id="{2C04C63B-A940-4E53-B78D-24757CF8E532}"/>
              </a:ext>
            </a:extLst>
          </p:cNvPr>
          <p:cNvSpPr>
            <a:spLocks noGrp="1"/>
          </p:cNvSpPr>
          <p:nvPr>
            <p:ph type="sldNum" sz="quarter" idx="12"/>
          </p:nvPr>
        </p:nvSpPr>
        <p:spPr/>
        <p:txBody>
          <a:bodyPr/>
          <a:lstStyle/>
          <a:p>
            <a:fld id="{DA60BA0E-20D0-4E7C-B286-26C960A6788F}" type="slidenum">
              <a:rPr lang="en-US" smtClean="0"/>
              <a:t>11</a:t>
            </a:fld>
            <a:endParaRPr lang="en-US"/>
          </a:p>
        </p:txBody>
      </p:sp>
    </p:spTree>
    <p:extLst>
      <p:ext uri="{BB962C8B-B14F-4D97-AF65-F5344CB8AC3E}">
        <p14:creationId xmlns:p14="http://schemas.microsoft.com/office/powerpoint/2010/main" val="883065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0514A-3DE0-4499-BDBA-E42B5D72C6F4}"/>
              </a:ext>
            </a:extLst>
          </p:cNvPr>
          <p:cNvSpPr>
            <a:spLocks noGrp="1"/>
          </p:cNvSpPr>
          <p:nvPr>
            <p:ph type="title"/>
          </p:nvPr>
        </p:nvSpPr>
        <p:spPr/>
        <p:txBody>
          <a:bodyPr/>
          <a:lstStyle/>
          <a:p>
            <a:r>
              <a:rPr lang="en-US" dirty="0"/>
              <a:t>Training Materials</a:t>
            </a:r>
          </a:p>
        </p:txBody>
      </p:sp>
      <p:sp>
        <p:nvSpPr>
          <p:cNvPr id="3" name="Content Placeholder 2">
            <a:extLst>
              <a:ext uri="{FF2B5EF4-FFF2-40B4-BE49-F238E27FC236}">
                <a16:creationId xmlns:a16="http://schemas.microsoft.com/office/drawing/2014/main" id="{95971AA7-1515-4095-8F21-50D881F964D8}"/>
              </a:ext>
            </a:extLst>
          </p:cNvPr>
          <p:cNvSpPr>
            <a:spLocks noGrp="1"/>
          </p:cNvSpPr>
          <p:nvPr>
            <p:ph idx="1"/>
          </p:nvPr>
        </p:nvSpPr>
        <p:spPr>
          <a:xfrm>
            <a:off x="1117309" y="1720273"/>
            <a:ext cx="10157354" cy="4470400"/>
          </a:xfrm>
        </p:spPr>
        <p:txBody>
          <a:bodyPr/>
          <a:lstStyle/>
          <a:p>
            <a:r>
              <a:rPr lang="en-US" dirty="0"/>
              <a:t>Training materials must not rely on sex stereotypes and must promote impartial investigations and adjudications of formal complaints of sexual harassment. § 106.45(b)(1)(iii)</a:t>
            </a:r>
          </a:p>
          <a:p>
            <a:r>
              <a:rPr lang="en-US" dirty="0"/>
              <a:t>Must publish training materials (</a:t>
            </a:r>
            <a:r>
              <a:rPr lang="en-US"/>
              <a:t>see Slide 7)</a:t>
            </a:r>
          </a:p>
          <a:p>
            <a:endParaRPr lang="en-US" dirty="0"/>
          </a:p>
        </p:txBody>
      </p:sp>
      <p:sp>
        <p:nvSpPr>
          <p:cNvPr id="4" name="Slide Number Placeholder 3">
            <a:extLst>
              <a:ext uri="{FF2B5EF4-FFF2-40B4-BE49-F238E27FC236}">
                <a16:creationId xmlns:a16="http://schemas.microsoft.com/office/drawing/2014/main" id="{5F795B97-AA37-4FB3-A59F-4E82F30660A8}"/>
              </a:ext>
            </a:extLst>
          </p:cNvPr>
          <p:cNvSpPr>
            <a:spLocks noGrp="1"/>
          </p:cNvSpPr>
          <p:nvPr>
            <p:ph type="sldNum" sz="quarter" idx="12"/>
          </p:nvPr>
        </p:nvSpPr>
        <p:spPr/>
        <p:txBody>
          <a:bodyPr/>
          <a:lstStyle/>
          <a:p>
            <a:fld id="{DA60BA0E-20D0-4E7C-B286-26C960A6788F}" type="slidenum">
              <a:rPr lang="en-US" smtClean="0"/>
              <a:t>12</a:t>
            </a:fld>
            <a:endParaRPr lang="en-US"/>
          </a:p>
        </p:txBody>
      </p:sp>
    </p:spTree>
    <p:extLst>
      <p:ext uri="{BB962C8B-B14F-4D97-AF65-F5344CB8AC3E}">
        <p14:creationId xmlns:p14="http://schemas.microsoft.com/office/powerpoint/2010/main" val="3178623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E8F25-173E-4908-A6B4-8CF2BD5E80CC}"/>
              </a:ext>
            </a:extLst>
          </p:cNvPr>
          <p:cNvSpPr>
            <a:spLocks noGrp="1"/>
          </p:cNvSpPr>
          <p:nvPr>
            <p:ph type="title"/>
          </p:nvPr>
        </p:nvSpPr>
        <p:spPr/>
        <p:txBody>
          <a:bodyPr>
            <a:normAutofit/>
          </a:bodyPr>
          <a:lstStyle/>
          <a:p>
            <a:r>
              <a:rPr lang="en-US" dirty="0"/>
              <a:t>Drafting your institutional training</a:t>
            </a:r>
          </a:p>
        </p:txBody>
      </p:sp>
      <p:sp>
        <p:nvSpPr>
          <p:cNvPr id="3" name="Text Placeholder 2">
            <a:extLst>
              <a:ext uri="{FF2B5EF4-FFF2-40B4-BE49-F238E27FC236}">
                <a16:creationId xmlns:a16="http://schemas.microsoft.com/office/drawing/2014/main" id="{AC9E9ED5-422B-4480-A051-7AAFDD96C97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9331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7ADE9-7A28-4ACF-9725-CFE0A14D8DDF}"/>
              </a:ext>
            </a:extLst>
          </p:cNvPr>
          <p:cNvSpPr>
            <a:spLocks noGrp="1"/>
          </p:cNvSpPr>
          <p:nvPr>
            <p:ph type="title"/>
          </p:nvPr>
        </p:nvSpPr>
        <p:spPr/>
        <p:txBody>
          <a:bodyPr/>
          <a:lstStyle/>
          <a:p>
            <a:r>
              <a:rPr lang="en-US" dirty="0"/>
              <a:t>One Slide Deck/Packet Approach</a:t>
            </a:r>
          </a:p>
        </p:txBody>
      </p:sp>
      <p:sp>
        <p:nvSpPr>
          <p:cNvPr id="4" name="Slide Number Placeholder 3">
            <a:extLst>
              <a:ext uri="{FF2B5EF4-FFF2-40B4-BE49-F238E27FC236}">
                <a16:creationId xmlns:a16="http://schemas.microsoft.com/office/drawing/2014/main" id="{8AF1BF94-A57C-4884-B78A-144B24900D9E}"/>
              </a:ext>
            </a:extLst>
          </p:cNvPr>
          <p:cNvSpPr>
            <a:spLocks noGrp="1"/>
          </p:cNvSpPr>
          <p:nvPr>
            <p:ph type="sldNum" sz="quarter" idx="12"/>
          </p:nvPr>
        </p:nvSpPr>
        <p:spPr/>
        <p:txBody>
          <a:bodyPr/>
          <a:lstStyle/>
          <a:p>
            <a:fld id="{DA60BA0E-20D0-4E7C-B286-26C960A6788F}" type="slidenum">
              <a:rPr lang="en-US" smtClean="0"/>
              <a:t>14</a:t>
            </a:fld>
            <a:endParaRPr lang="en-US"/>
          </a:p>
        </p:txBody>
      </p:sp>
      <p:sp>
        <p:nvSpPr>
          <p:cNvPr id="8" name="Content Placeholder 7">
            <a:extLst>
              <a:ext uri="{FF2B5EF4-FFF2-40B4-BE49-F238E27FC236}">
                <a16:creationId xmlns:a16="http://schemas.microsoft.com/office/drawing/2014/main" id="{2C35B149-3489-49BA-9858-0DCDA4C5AF40}"/>
              </a:ext>
            </a:extLst>
          </p:cNvPr>
          <p:cNvSpPr>
            <a:spLocks noGrp="1"/>
          </p:cNvSpPr>
          <p:nvPr>
            <p:ph idx="1"/>
          </p:nvPr>
        </p:nvSpPr>
        <p:spPr/>
        <p:txBody>
          <a:bodyPr/>
          <a:lstStyle/>
          <a:p>
            <a:r>
              <a:rPr lang="en-US" dirty="0"/>
              <a:t>Who will provide the majority of training?</a:t>
            </a:r>
          </a:p>
          <a:p>
            <a:r>
              <a:rPr lang="en-US" dirty="0"/>
              <a:t>Include all materials in one packet and emphasize different parts depending on the audience.</a:t>
            </a:r>
          </a:p>
          <a:p>
            <a:pPr lvl="1"/>
            <a:r>
              <a:rPr lang="en-US" dirty="0"/>
              <a:t>This makes drafting and revisions much simpler.  </a:t>
            </a:r>
          </a:p>
          <a:p>
            <a:r>
              <a:rPr lang="en-US" dirty="0"/>
              <a:t>Provide it in an electronic format with links.</a:t>
            </a:r>
          </a:p>
          <a:p>
            <a:r>
              <a:rPr lang="en-US" dirty="0"/>
              <a:t>Consider making it a series by parties who need the training</a:t>
            </a:r>
          </a:p>
          <a:p>
            <a:pPr lvl="1"/>
            <a:r>
              <a:rPr lang="en-US" dirty="0"/>
              <a:t>Series for Investigators, Decision makers, and Appeals </a:t>
            </a:r>
          </a:p>
          <a:p>
            <a:pPr lvl="1"/>
            <a:r>
              <a:rPr lang="en-US" dirty="0"/>
              <a:t>Series for Informal process facilitator </a:t>
            </a:r>
          </a:p>
          <a:p>
            <a:pPr lvl="1"/>
            <a:r>
              <a:rPr lang="en-US" dirty="0"/>
              <a:t>Series for Institutionally Provided Advisors</a:t>
            </a:r>
          </a:p>
          <a:p>
            <a:endParaRPr lang="en-US" dirty="0"/>
          </a:p>
          <a:p>
            <a:pPr lvl="1"/>
            <a:endParaRPr lang="en-US" dirty="0"/>
          </a:p>
        </p:txBody>
      </p:sp>
    </p:spTree>
    <p:extLst>
      <p:ext uri="{BB962C8B-B14F-4D97-AF65-F5344CB8AC3E}">
        <p14:creationId xmlns:p14="http://schemas.microsoft.com/office/powerpoint/2010/main" val="2360132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2757E-9BCC-4625-B381-63D509AB02D3}"/>
              </a:ext>
            </a:extLst>
          </p:cNvPr>
          <p:cNvSpPr>
            <a:spLocks noGrp="1"/>
          </p:cNvSpPr>
          <p:nvPr>
            <p:ph type="title"/>
          </p:nvPr>
        </p:nvSpPr>
        <p:spPr/>
        <p:txBody>
          <a:bodyPr/>
          <a:lstStyle/>
          <a:p>
            <a:r>
              <a:rPr lang="en-US" dirty="0"/>
              <a:t>Topics for large deck or packet</a:t>
            </a:r>
          </a:p>
        </p:txBody>
      </p:sp>
      <p:sp>
        <p:nvSpPr>
          <p:cNvPr id="3" name="Content Placeholder 2">
            <a:extLst>
              <a:ext uri="{FF2B5EF4-FFF2-40B4-BE49-F238E27FC236}">
                <a16:creationId xmlns:a16="http://schemas.microsoft.com/office/drawing/2014/main" id="{FA33FBBF-20F3-48D4-813B-AAC5107BCB12}"/>
              </a:ext>
            </a:extLst>
          </p:cNvPr>
          <p:cNvSpPr>
            <a:spLocks noGrp="1"/>
          </p:cNvSpPr>
          <p:nvPr>
            <p:ph idx="1"/>
          </p:nvPr>
        </p:nvSpPr>
        <p:spPr>
          <a:xfrm>
            <a:off x="1293812" y="1473200"/>
            <a:ext cx="9372600" cy="4470400"/>
          </a:xfrm>
        </p:spPr>
        <p:txBody>
          <a:bodyPr>
            <a:normAutofit fontScale="92500" lnSpcReduction="20000"/>
          </a:bodyPr>
          <a:lstStyle/>
          <a:p>
            <a:r>
              <a:rPr lang="en-US" dirty="0"/>
              <a:t>Include a copy or link to your final policy highlighting</a:t>
            </a:r>
          </a:p>
          <a:p>
            <a:pPr lvl="1"/>
            <a:r>
              <a:rPr lang="en-US" dirty="0"/>
              <a:t>Definition of sexual harassment</a:t>
            </a:r>
          </a:p>
          <a:p>
            <a:pPr lvl="1"/>
            <a:r>
              <a:rPr lang="en-US" dirty="0"/>
              <a:t>Scope of program and activity</a:t>
            </a:r>
          </a:p>
          <a:p>
            <a:r>
              <a:rPr lang="en-US" dirty="0"/>
              <a:t>How to conduct an investigation (I would outsource this)</a:t>
            </a:r>
          </a:p>
          <a:p>
            <a:r>
              <a:rPr lang="en-US" dirty="0"/>
              <a:t>How to conduct a hearing</a:t>
            </a:r>
          </a:p>
          <a:p>
            <a:pPr lvl="1"/>
            <a:r>
              <a:rPr lang="en-US" dirty="0"/>
              <a:t>Set up</a:t>
            </a:r>
          </a:p>
          <a:p>
            <a:pPr lvl="1"/>
            <a:r>
              <a:rPr lang="en-US" dirty="0"/>
              <a:t>Hearing Script</a:t>
            </a:r>
          </a:p>
          <a:p>
            <a:pPr lvl="1"/>
            <a:r>
              <a:rPr lang="en-US" dirty="0"/>
              <a:t>How to question (See the Relevance worksheet in the Dropbox)</a:t>
            </a:r>
          </a:p>
          <a:p>
            <a:pPr lvl="2"/>
            <a:r>
              <a:rPr lang="en-US" dirty="0"/>
              <a:t>Rape Shield</a:t>
            </a:r>
          </a:p>
          <a:p>
            <a:pPr lvl="2"/>
            <a:r>
              <a:rPr lang="en-US" dirty="0"/>
              <a:t>Relevance</a:t>
            </a:r>
          </a:p>
          <a:p>
            <a:pPr lvl="1"/>
            <a:r>
              <a:rPr lang="en-US" dirty="0"/>
              <a:t>Drafting a determination</a:t>
            </a:r>
          </a:p>
          <a:p>
            <a:endParaRPr lang="en-US" dirty="0"/>
          </a:p>
        </p:txBody>
      </p:sp>
      <p:sp>
        <p:nvSpPr>
          <p:cNvPr id="4" name="Slide Number Placeholder 3">
            <a:extLst>
              <a:ext uri="{FF2B5EF4-FFF2-40B4-BE49-F238E27FC236}">
                <a16:creationId xmlns:a16="http://schemas.microsoft.com/office/drawing/2014/main" id="{57D75E2B-2B41-40D1-BCE8-375BD87BA426}"/>
              </a:ext>
            </a:extLst>
          </p:cNvPr>
          <p:cNvSpPr>
            <a:spLocks noGrp="1"/>
          </p:cNvSpPr>
          <p:nvPr>
            <p:ph type="sldNum" sz="quarter" idx="12"/>
          </p:nvPr>
        </p:nvSpPr>
        <p:spPr/>
        <p:txBody>
          <a:bodyPr/>
          <a:lstStyle/>
          <a:p>
            <a:fld id="{DA60BA0E-20D0-4E7C-B286-26C960A6788F}" type="slidenum">
              <a:rPr lang="en-US" smtClean="0"/>
              <a:t>15</a:t>
            </a:fld>
            <a:endParaRPr lang="en-US"/>
          </a:p>
        </p:txBody>
      </p:sp>
    </p:spTree>
    <p:extLst>
      <p:ext uri="{BB962C8B-B14F-4D97-AF65-F5344CB8AC3E}">
        <p14:creationId xmlns:p14="http://schemas.microsoft.com/office/powerpoint/2010/main" val="2744424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2757E-9BCC-4625-B381-63D509AB02D3}"/>
              </a:ext>
            </a:extLst>
          </p:cNvPr>
          <p:cNvSpPr>
            <a:spLocks noGrp="1"/>
          </p:cNvSpPr>
          <p:nvPr>
            <p:ph type="title"/>
          </p:nvPr>
        </p:nvSpPr>
        <p:spPr/>
        <p:txBody>
          <a:bodyPr/>
          <a:lstStyle/>
          <a:p>
            <a:r>
              <a:rPr lang="en-US" dirty="0"/>
              <a:t>Topics for large deck</a:t>
            </a:r>
          </a:p>
        </p:txBody>
      </p:sp>
      <p:sp>
        <p:nvSpPr>
          <p:cNvPr id="3" name="Content Placeholder 2">
            <a:extLst>
              <a:ext uri="{FF2B5EF4-FFF2-40B4-BE49-F238E27FC236}">
                <a16:creationId xmlns:a16="http://schemas.microsoft.com/office/drawing/2014/main" id="{FA33FBBF-20F3-48D4-813B-AAC5107BCB12}"/>
              </a:ext>
            </a:extLst>
          </p:cNvPr>
          <p:cNvSpPr>
            <a:spLocks noGrp="1"/>
          </p:cNvSpPr>
          <p:nvPr>
            <p:ph idx="1"/>
          </p:nvPr>
        </p:nvSpPr>
        <p:spPr>
          <a:xfrm>
            <a:off x="1088012" y="1473200"/>
            <a:ext cx="7720303" cy="5248276"/>
          </a:xfrm>
        </p:spPr>
        <p:txBody>
          <a:bodyPr>
            <a:normAutofit/>
          </a:bodyPr>
          <a:lstStyle/>
          <a:p>
            <a:r>
              <a:rPr lang="en-US" dirty="0"/>
              <a:t>How to conduct an appeal</a:t>
            </a:r>
          </a:p>
          <a:p>
            <a:pPr lvl="1"/>
            <a:r>
              <a:rPr lang="en-US" dirty="0"/>
              <a:t>What the appeal packet will look like</a:t>
            </a:r>
          </a:p>
          <a:p>
            <a:pPr lvl="1"/>
            <a:r>
              <a:rPr lang="en-US" dirty="0"/>
              <a:t>What information is proper to consider</a:t>
            </a:r>
          </a:p>
          <a:p>
            <a:pPr lvl="1"/>
            <a:r>
              <a:rPr lang="en-US" dirty="0"/>
              <a:t>Bases for appeal in the policy</a:t>
            </a:r>
          </a:p>
          <a:p>
            <a:pPr lvl="1"/>
            <a:r>
              <a:rPr lang="en-US" dirty="0"/>
              <a:t>How to write an appeal decision </a:t>
            </a:r>
          </a:p>
          <a:p>
            <a:r>
              <a:rPr lang="en-US" dirty="0"/>
              <a:t>Informal Resolution</a:t>
            </a:r>
          </a:p>
          <a:p>
            <a:pPr lvl="1"/>
            <a:r>
              <a:rPr lang="en-US" dirty="0"/>
              <a:t>May want to consider mediator training</a:t>
            </a:r>
          </a:p>
          <a:p>
            <a:r>
              <a:rPr lang="en-US" dirty="0"/>
              <a:t>Prejudging, conflict, and bias</a:t>
            </a:r>
          </a:p>
          <a:p>
            <a:pPr lvl="1"/>
            <a:r>
              <a:rPr lang="en-US" dirty="0"/>
              <a:t>See the Conflicts of Interest, Bias and Prejudging worksheet in the Dropbox</a:t>
            </a:r>
          </a:p>
          <a:p>
            <a:r>
              <a:rPr lang="en-US" dirty="0"/>
              <a:t>Technology you will use for hearings </a:t>
            </a:r>
          </a:p>
        </p:txBody>
      </p:sp>
      <p:sp>
        <p:nvSpPr>
          <p:cNvPr id="4" name="Slide Number Placeholder 3">
            <a:extLst>
              <a:ext uri="{FF2B5EF4-FFF2-40B4-BE49-F238E27FC236}">
                <a16:creationId xmlns:a16="http://schemas.microsoft.com/office/drawing/2014/main" id="{57D75E2B-2B41-40D1-BCE8-375BD87BA426}"/>
              </a:ext>
            </a:extLst>
          </p:cNvPr>
          <p:cNvSpPr>
            <a:spLocks noGrp="1"/>
          </p:cNvSpPr>
          <p:nvPr>
            <p:ph type="sldNum" sz="quarter" idx="12"/>
          </p:nvPr>
        </p:nvSpPr>
        <p:spPr/>
        <p:txBody>
          <a:bodyPr/>
          <a:lstStyle/>
          <a:p>
            <a:fld id="{DA60BA0E-20D0-4E7C-B286-26C960A6788F}" type="slidenum">
              <a:rPr lang="en-US" smtClean="0"/>
              <a:t>16</a:t>
            </a:fld>
            <a:endParaRPr lang="en-US"/>
          </a:p>
        </p:txBody>
      </p:sp>
    </p:spTree>
    <p:extLst>
      <p:ext uri="{BB962C8B-B14F-4D97-AF65-F5344CB8AC3E}">
        <p14:creationId xmlns:p14="http://schemas.microsoft.com/office/powerpoint/2010/main" val="2338701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B4EB2-C319-4688-A825-8491E7370EF3}"/>
              </a:ext>
            </a:extLst>
          </p:cNvPr>
          <p:cNvSpPr>
            <a:spLocks noGrp="1"/>
          </p:cNvSpPr>
          <p:nvPr>
            <p:ph type="title"/>
          </p:nvPr>
        </p:nvSpPr>
        <p:spPr/>
        <p:txBody>
          <a:bodyPr/>
          <a:lstStyle/>
          <a:p>
            <a:r>
              <a:rPr lang="en-US" dirty="0"/>
              <a:t>Previous training</a:t>
            </a:r>
          </a:p>
        </p:txBody>
      </p:sp>
      <p:sp>
        <p:nvSpPr>
          <p:cNvPr id="3" name="Content Placeholder 2">
            <a:extLst>
              <a:ext uri="{FF2B5EF4-FFF2-40B4-BE49-F238E27FC236}">
                <a16:creationId xmlns:a16="http://schemas.microsoft.com/office/drawing/2014/main" id="{49A4268D-8A90-47AA-8AE9-5966CE1A34D2}"/>
              </a:ext>
            </a:extLst>
          </p:cNvPr>
          <p:cNvSpPr>
            <a:spLocks noGrp="1"/>
          </p:cNvSpPr>
          <p:nvPr>
            <p:ph idx="1"/>
          </p:nvPr>
        </p:nvSpPr>
        <p:spPr/>
        <p:txBody>
          <a:bodyPr/>
          <a:lstStyle/>
          <a:p>
            <a:r>
              <a:rPr lang="en-US" dirty="0"/>
              <a:t>For Title IX Coordinators, Investigators, and Decision Makers</a:t>
            </a:r>
          </a:p>
          <a:p>
            <a:pPr lvl="1"/>
            <a:r>
              <a:rPr lang="en-US" dirty="0"/>
              <a:t>Contact individuals who provided training to you in the last three years and see how you can upload your training?</a:t>
            </a:r>
          </a:p>
          <a:p>
            <a:pPr lvl="1"/>
            <a:r>
              <a:rPr lang="en-US" dirty="0"/>
              <a:t>What disclaimer, link, or information will they allow you to use?</a:t>
            </a:r>
          </a:p>
          <a:p>
            <a:pPr lvl="1"/>
            <a:r>
              <a:rPr lang="en-US" dirty="0"/>
              <a:t>ATIXA is using digital badging</a:t>
            </a:r>
          </a:p>
          <a:p>
            <a:pPr lvl="2"/>
            <a:r>
              <a:rPr lang="en-US" dirty="0">
                <a:hlinkClick r:id="rId2"/>
              </a:rPr>
              <a:t>https://tngconsulting.com/online-education/accredible-certification-badges/</a:t>
            </a:r>
            <a:endParaRPr lang="en-US" dirty="0"/>
          </a:p>
          <a:p>
            <a:pPr lvl="1"/>
            <a:r>
              <a:rPr lang="en-US" dirty="0"/>
              <a:t>SUNY will be providing compliant training via their Student Conduct Institute and will allow you to post it.</a:t>
            </a:r>
          </a:p>
          <a:p>
            <a:pPr lvl="2"/>
            <a:r>
              <a:rPr lang="en-US" dirty="0"/>
              <a:t>You may want to consider joining.  </a:t>
            </a:r>
          </a:p>
        </p:txBody>
      </p:sp>
      <p:sp>
        <p:nvSpPr>
          <p:cNvPr id="4" name="Slide Number Placeholder 3">
            <a:extLst>
              <a:ext uri="{FF2B5EF4-FFF2-40B4-BE49-F238E27FC236}">
                <a16:creationId xmlns:a16="http://schemas.microsoft.com/office/drawing/2014/main" id="{CDC7B7C5-08CF-4D82-B36C-B698D3D2CFF6}"/>
              </a:ext>
            </a:extLst>
          </p:cNvPr>
          <p:cNvSpPr>
            <a:spLocks noGrp="1"/>
          </p:cNvSpPr>
          <p:nvPr>
            <p:ph type="sldNum" sz="quarter" idx="12"/>
          </p:nvPr>
        </p:nvSpPr>
        <p:spPr/>
        <p:txBody>
          <a:bodyPr/>
          <a:lstStyle/>
          <a:p>
            <a:fld id="{DA60BA0E-20D0-4E7C-B286-26C960A6788F}" type="slidenum">
              <a:rPr lang="en-US" smtClean="0"/>
              <a:t>17</a:t>
            </a:fld>
            <a:endParaRPr lang="en-US"/>
          </a:p>
        </p:txBody>
      </p:sp>
    </p:spTree>
    <p:extLst>
      <p:ext uri="{BB962C8B-B14F-4D97-AF65-F5344CB8AC3E}">
        <p14:creationId xmlns:p14="http://schemas.microsoft.com/office/powerpoint/2010/main" val="1292002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12589" y="3124200"/>
            <a:ext cx="7008574" cy="1296987"/>
          </a:xfrm>
        </p:spPr>
        <p:txBody>
          <a:bodyPr>
            <a:noAutofit/>
          </a:bodyPr>
          <a:lstStyle/>
          <a:p>
            <a:r>
              <a:rPr lang="en-US" sz="8800" dirty="0"/>
              <a:t>Thank you!</a:t>
            </a:r>
          </a:p>
        </p:txBody>
      </p:sp>
    </p:spTree>
    <p:extLst>
      <p:ext uri="{BB962C8B-B14F-4D97-AF65-F5344CB8AC3E}">
        <p14:creationId xmlns:p14="http://schemas.microsoft.com/office/powerpoint/2010/main" val="1997697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5AB53-55AD-4635-9465-83158B08B392}"/>
              </a:ext>
            </a:extLst>
          </p:cNvPr>
          <p:cNvSpPr>
            <a:spLocks noGrp="1"/>
          </p:cNvSpPr>
          <p:nvPr>
            <p:ph type="title"/>
          </p:nvPr>
        </p:nvSpPr>
        <p:spPr/>
        <p:txBody>
          <a:bodyPr/>
          <a:lstStyle/>
          <a:p>
            <a:r>
              <a:rPr lang="en-US" dirty="0"/>
              <a:t>Let’s get started</a:t>
            </a:r>
          </a:p>
        </p:txBody>
      </p:sp>
      <p:sp>
        <p:nvSpPr>
          <p:cNvPr id="3" name="Content Placeholder 2">
            <a:extLst>
              <a:ext uri="{FF2B5EF4-FFF2-40B4-BE49-F238E27FC236}">
                <a16:creationId xmlns:a16="http://schemas.microsoft.com/office/drawing/2014/main" id="{CB98E86A-EADF-446C-A63B-CE21EC14BC14}"/>
              </a:ext>
            </a:extLst>
          </p:cNvPr>
          <p:cNvSpPr>
            <a:spLocks noGrp="1"/>
          </p:cNvSpPr>
          <p:nvPr>
            <p:ph idx="1"/>
          </p:nvPr>
        </p:nvSpPr>
        <p:spPr/>
        <p:txBody>
          <a:bodyPr>
            <a:normAutofit/>
          </a:bodyPr>
          <a:lstStyle/>
          <a:p>
            <a:r>
              <a:rPr lang="en-US" dirty="0"/>
              <a:t>Need more information, a good place to start is the SUNY Joint Guidance</a:t>
            </a:r>
          </a:p>
          <a:p>
            <a:pPr lvl="1"/>
            <a:r>
              <a:rPr lang="en-US" dirty="0">
                <a:hlinkClick r:id="rId3"/>
              </a:rPr>
              <a:t>https://system.suny.edu/sci/tix2020/</a:t>
            </a:r>
            <a:endParaRPr lang="en-US" dirty="0"/>
          </a:p>
          <a:p>
            <a:r>
              <a:rPr lang="en-US" dirty="0"/>
              <a:t>We are providing these presentations to you, use them, modify them.  We will close caption these four webinars and place them in the Dropbox.    </a:t>
            </a:r>
          </a:p>
        </p:txBody>
      </p:sp>
      <p:sp>
        <p:nvSpPr>
          <p:cNvPr id="4" name="Slide Number Placeholder 3">
            <a:extLst>
              <a:ext uri="{FF2B5EF4-FFF2-40B4-BE49-F238E27FC236}">
                <a16:creationId xmlns:a16="http://schemas.microsoft.com/office/drawing/2014/main" id="{EF5E807F-492C-4C8B-9E6F-BDD87E5B1336}"/>
              </a:ext>
            </a:extLst>
          </p:cNvPr>
          <p:cNvSpPr>
            <a:spLocks noGrp="1"/>
          </p:cNvSpPr>
          <p:nvPr>
            <p:ph type="sldNum" sz="quarter" idx="12"/>
          </p:nvPr>
        </p:nvSpPr>
        <p:spPr/>
        <p:txBody>
          <a:bodyPr/>
          <a:lstStyle/>
          <a:p>
            <a:fld id="{DA60BA0E-20D0-4E7C-B286-26C960A6788F}" type="slidenum">
              <a:rPr lang="en-US" smtClean="0"/>
              <a:t>2</a:t>
            </a:fld>
            <a:endParaRPr lang="en-US"/>
          </a:p>
        </p:txBody>
      </p:sp>
    </p:spTree>
    <p:extLst>
      <p:ext uri="{BB962C8B-B14F-4D97-AF65-F5344CB8AC3E}">
        <p14:creationId xmlns:p14="http://schemas.microsoft.com/office/powerpoint/2010/main" val="225291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4C140-D5C5-40D4-B9B5-52DA7A5735A3}"/>
              </a:ext>
            </a:extLst>
          </p:cNvPr>
          <p:cNvSpPr>
            <a:spLocks noGrp="1"/>
          </p:cNvSpPr>
          <p:nvPr>
            <p:ph type="title"/>
          </p:nvPr>
        </p:nvSpPr>
        <p:spPr/>
        <p:txBody>
          <a:bodyPr/>
          <a:lstStyle/>
          <a:p>
            <a:r>
              <a:rPr lang="en-US" dirty="0"/>
              <a:t>Notifications</a:t>
            </a:r>
          </a:p>
        </p:txBody>
      </p:sp>
      <p:sp>
        <p:nvSpPr>
          <p:cNvPr id="3" name="Text Placeholder 2">
            <a:extLst>
              <a:ext uri="{FF2B5EF4-FFF2-40B4-BE49-F238E27FC236}">
                <a16:creationId xmlns:a16="http://schemas.microsoft.com/office/drawing/2014/main" id="{86740F3D-956E-4077-8571-8DC4A96FD4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242193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91C4C-97D4-4CCC-9324-8E6C4A17DAD2}"/>
              </a:ext>
            </a:extLst>
          </p:cNvPr>
          <p:cNvSpPr>
            <a:spLocks noGrp="1"/>
          </p:cNvSpPr>
          <p:nvPr>
            <p:ph type="title"/>
          </p:nvPr>
        </p:nvSpPr>
        <p:spPr/>
        <p:txBody>
          <a:bodyPr/>
          <a:lstStyle/>
          <a:p>
            <a:r>
              <a:rPr lang="en-US" dirty="0"/>
              <a:t>Required Notifications</a:t>
            </a:r>
          </a:p>
        </p:txBody>
      </p:sp>
      <p:sp>
        <p:nvSpPr>
          <p:cNvPr id="3" name="Content Placeholder 2">
            <a:extLst>
              <a:ext uri="{FF2B5EF4-FFF2-40B4-BE49-F238E27FC236}">
                <a16:creationId xmlns:a16="http://schemas.microsoft.com/office/drawing/2014/main" id="{9D183A1D-4FE7-4EC4-833B-387E98E3F507}"/>
              </a:ext>
            </a:extLst>
          </p:cNvPr>
          <p:cNvSpPr>
            <a:spLocks noGrp="1"/>
          </p:cNvSpPr>
          <p:nvPr>
            <p:ph idx="1"/>
          </p:nvPr>
        </p:nvSpPr>
        <p:spPr/>
        <p:txBody>
          <a:bodyPr>
            <a:normAutofit lnSpcReduction="10000"/>
          </a:bodyPr>
          <a:lstStyle/>
          <a:p>
            <a:r>
              <a:rPr lang="en-US" dirty="0"/>
              <a:t>Must designate at least one Title IX Coordinator, who is responsible for coordinating efforts to comply with Title IX. § 106.8(a)</a:t>
            </a:r>
          </a:p>
          <a:p>
            <a:r>
              <a:rPr lang="en-US" dirty="0"/>
              <a:t>Provide name or title, office address, e-mail address, and telephone number of Title IX Coordinator to:</a:t>
            </a:r>
          </a:p>
          <a:p>
            <a:pPr lvl="1"/>
            <a:r>
              <a:rPr lang="en-US" dirty="0"/>
              <a:t>Applicants for admission or employment;</a:t>
            </a:r>
          </a:p>
          <a:p>
            <a:pPr lvl="1"/>
            <a:r>
              <a:rPr lang="en-US" dirty="0"/>
              <a:t>Students;</a:t>
            </a:r>
          </a:p>
          <a:p>
            <a:pPr lvl="1"/>
            <a:r>
              <a:rPr lang="en-US" dirty="0"/>
              <a:t>Parents or legal guardians of elementary and second school students;</a:t>
            </a:r>
          </a:p>
          <a:p>
            <a:pPr lvl="1"/>
            <a:r>
              <a:rPr lang="en-US" dirty="0"/>
              <a:t>Employees; and</a:t>
            </a:r>
          </a:p>
          <a:p>
            <a:pPr lvl="1"/>
            <a:r>
              <a:rPr lang="en-US" dirty="0"/>
              <a:t>All unions or professional organizations holding collective bargaining or professional agreements with the institution.</a:t>
            </a:r>
          </a:p>
        </p:txBody>
      </p:sp>
      <p:sp>
        <p:nvSpPr>
          <p:cNvPr id="4" name="Slide Number Placeholder 3">
            <a:extLst>
              <a:ext uri="{FF2B5EF4-FFF2-40B4-BE49-F238E27FC236}">
                <a16:creationId xmlns:a16="http://schemas.microsoft.com/office/drawing/2014/main" id="{90921F81-11F5-402F-9469-C157AB03B0E5}"/>
              </a:ext>
            </a:extLst>
          </p:cNvPr>
          <p:cNvSpPr>
            <a:spLocks noGrp="1"/>
          </p:cNvSpPr>
          <p:nvPr>
            <p:ph type="sldNum" sz="quarter" idx="12"/>
          </p:nvPr>
        </p:nvSpPr>
        <p:spPr/>
        <p:txBody>
          <a:bodyPr/>
          <a:lstStyle/>
          <a:p>
            <a:fld id="{DA60BA0E-20D0-4E7C-B286-26C960A6788F}" type="slidenum">
              <a:rPr lang="en-US" smtClean="0"/>
              <a:t>4</a:t>
            </a:fld>
            <a:endParaRPr lang="en-US"/>
          </a:p>
        </p:txBody>
      </p:sp>
    </p:spTree>
    <p:extLst>
      <p:ext uri="{BB962C8B-B14F-4D97-AF65-F5344CB8AC3E}">
        <p14:creationId xmlns:p14="http://schemas.microsoft.com/office/powerpoint/2010/main" val="3192099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A8BC0-8C24-4044-8D39-F89183338CF8}"/>
              </a:ext>
            </a:extLst>
          </p:cNvPr>
          <p:cNvSpPr>
            <a:spLocks noGrp="1"/>
          </p:cNvSpPr>
          <p:nvPr>
            <p:ph type="title"/>
          </p:nvPr>
        </p:nvSpPr>
        <p:spPr/>
        <p:txBody>
          <a:bodyPr/>
          <a:lstStyle/>
          <a:p>
            <a:r>
              <a:rPr lang="en-US" dirty="0"/>
              <a:t>Required Notifications	</a:t>
            </a:r>
          </a:p>
        </p:txBody>
      </p:sp>
      <p:sp>
        <p:nvSpPr>
          <p:cNvPr id="3" name="Content Placeholder 2">
            <a:extLst>
              <a:ext uri="{FF2B5EF4-FFF2-40B4-BE49-F238E27FC236}">
                <a16:creationId xmlns:a16="http://schemas.microsoft.com/office/drawing/2014/main" id="{5D2E1237-6113-40E2-89FF-5D95C6177118}"/>
              </a:ext>
            </a:extLst>
          </p:cNvPr>
          <p:cNvSpPr>
            <a:spLocks noGrp="1"/>
          </p:cNvSpPr>
          <p:nvPr>
            <p:ph idx="1"/>
          </p:nvPr>
        </p:nvSpPr>
        <p:spPr/>
        <p:txBody>
          <a:bodyPr/>
          <a:lstStyle/>
          <a:p>
            <a:r>
              <a:rPr lang="en-US" dirty="0"/>
              <a:t>Include contact information for the Title IX Coordinator on institution’s website. § 106.8(b)(2)</a:t>
            </a:r>
          </a:p>
          <a:p>
            <a:r>
              <a:rPr lang="en-US" dirty="0"/>
              <a:t>Include contract information for Title IX Coordinator in any handbook or catalog made available to anyone in the categories listed on previous slide. § 106.8(b)(2)</a:t>
            </a:r>
          </a:p>
        </p:txBody>
      </p:sp>
      <p:sp>
        <p:nvSpPr>
          <p:cNvPr id="4" name="Slide Number Placeholder 3">
            <a:extLst>
              <a:ext uri="{FF2B5EF4-FFF2-40B4-BE49-F238E27FC236}">
                <a16:creationId xmlns:a16="http://schemas.microsoft.com/office/drawing/2014/main" id="{AEE2D963-7126-4A46-B493-7FCFBE138F49}"/>
              </a:ext>
            </a:extLst>
          </p:cNvPr>
          <p:cNvSpPr>
            <a:spLocks noGrp="1"/>
          </p:cNvSpPr>
          <p:nvPr>
            <p:ph type="sldNum" sz="quarter" idx="12"/>
          </p:nvPr>
        </p:nvSpPr>
        <p:spPr/>
        <p:txBody>
          <a:bodyPr/>
          <a:lstStyle/>
          <a:p>
            <a:fld id="{DA60BA0E-20D0-4E7C-B286-26C960A6788F}" type="slidenum">
              <a:rPr lang="en-US" smtClean="0"/>
              <a:t>5</a:t>
            </a:fld>
            <a:endParaRPr lang="en-US"/>
          </a:p>
        </p:txBody>
      </p:sp>
    </p:spTree>
    <p:extLst>
      <p:ext uri="{BB962C8B-B14F-4D97-AF65-F5344CB8AC3E}">
        <p14:creationId xmlns:p14="http://schemas.microsoft.com/office/powerpoint/2010/main" val="2578600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EF08B-6511-4F68-9031-BA6D825EFC65}"/>
              </a:ext>
            </a:extLst>
          </p:cNvPr>
          <p:cNvSpPr>
            <a:spLocks noGrp="1"/>
          </p:cNvSpPr>
          <p:nvPr>
            <p:ph type="title"/>
          </p:nvPr>
        </p:nvSpPr>
        <p:spPr/>
        <p:txBody>
          <a:bodyPr/>
          <a:lstStyle/>
          <a:p>
            <a:r>
              <a:rPr lang="en-US" dirty="0"/>
              <a:t>Required Notifications	</a:t>
            </a:r>
          </a:p>
        </p:txBody>
      </p:sp>
      <p:sp>
        <p:nvSpPr>
          <p:cNvPr id="3" name="Content Placeholder 2">
            <a:extLst>
              <a:ext uri="{FF2B5EF4-FFF2-40B4-BE49-F238E27FC236}">
                <a16:creationId xmlns:a16="http://schemas.microsoft.com/office/drawing/2014/main" id="{FBB35D02-A2C7-4AE8-8743-7107F547DD56}"/>
              </a:ext>
            </a:extLst>
          </p:cNvPr>
          <p:cNvSpPr>
            <a:spLocks noGrp="1"/>
          </p:cNvSpPr>
          <p:nvPr>
            <p:ph idx="1"/>
          </p:nvPr>
        </p:nvSpPr>
        <p:spPr/>
        <p:txBody>
          <a:bodyPr/>
          <a:lstStyle/>
          <a:p>
            <a:r>
              <a:rPr lang="en-US" dirty="0"/>
              <a:t>Must notify all persons entitled to notice (see previous slides) that institution does not discriminate on the basis of sex in the education program or activity that it operates, and that it is required by Title IX not to discriminate in such a manner. </a:t>
            </a:r>
            <a:r>
              <a:rPr lang="en-US"/>
              <a:t>§ 106.8(b)(1)</a:t>
            </a:r>
            <a:endParaRPr lang="en-US" dirty="0"/>
          </a:p>
          <a:p>
            <a:r>
              <a:rPr lang="en-US" dirty="0"/>
              <a:t>Notification must state that the requirement not to discriminate in the education program or activity extends to admission and employment, and that inquires about the application of Title IX may be referred to the Title IX Coordinator, the Assistant Secretary, or both. § 106.8(b)(1)</a:t>
            </a:r>
          </a:p>
          <a:p>
            <a:endParaRPr lang="en-US" dirty="0"/>
          </a:p>
        </p:txBody>
      </p:sp>
      <p:sp>
        <p:nvSpPr>
          <p:cNvPr id="4" name="Slide Number Placeholder 3">
            <a:extLst>
              <a:ext uri="{FF2B5EF4-FFF2-40B4-BE49-F238E27FC236}">
                <a16:creationId xmlns:a16="http://schemas.microsoft.com/office/drawing/2014/main" id="{0AA77641-8203-4E38-97A3-B894200FB369}"/>
              </a:ext>
            </a:extLst>
          </p:cNvPr>
          <p:cNvSpPr>
            <a:spLocks noGrp="1"/>
          </p:cNvSpPr>
          <p:nvPr>
            <p:ph type="sldNum" sz="quarter" idx="12"/>
          </p:nvPr>
        </p:nvSpPr>
        <p:spPr/>
        <p:txBody>
          <a:bodyPr/>
          <a:lstStyle/>
          <a:p>
            <a:fld id="{DA60BA0E-20D0-4E7C-B286-26C960A6788F}" type="slidenum">
              <a:rPr lang="en-US" smtClean="0"/>
              <a:t>6</a:t>
            </a:fld>
            <a:endParaRPr lang="en-US"/>
          </a:p>
        </p:txBody>
      </p:sp>
    </p:spTree>
    <p:extLst>
      <p:ext uri="{BB962C8B-B14F-4D97-AF65-F5344CB8AC3E}">
        <p14:creationId xmlns:p14="http://schemas.microsoft.com/office/powerpoint/2010/main" val="2070932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12B636-A42D-49B7-B899-187042521076}"/>
              </a:ext>
            </a:extLst>
          </p:cNvPr>
          <p:cNvSpPr>
            <a:spLocks noGrp="1"/>
          </p:cNvSpPr>
          <p:nvPr>
            <p:ph type="title"/>
          </p:nvPr>
        </p:nvSpPr>
        <p:spPr/>
        <p:txBody>
          <a:bodyPr/>
          <a:lstStyle/>
          <a:p>
            <a:r>
              <a:rPr lang="en-US" dirty="0"/>
              <a:t>Required Notifications	</a:t>
            </a:r>
          </a:p>
        </p:txBody>
      </p:sp>
      <p:sp>
        <p:nvSpPr>
          <p:cNvPr id="3" name="Content Placeholder 2">
            <a:extLst>
              <a:ext uri="{FF2B5EF4-FFF2-40B4-BE49-F238E27FC236}">
                <a16:creationId xmlns:a16="http://schemas.microsoft.com/office/drawing/2014/main" id="{1546C9D9-6376-4D48-86FE-05F74C505B15}"/>
              </a:ext>
            </a:extLst>
          </p:cNvPr>
          <p:cNvSpPr>
            <a:spLocks noGrp="1"/>
          </p:cNvSpPr>
          <p:nvPr>
            <p:ph idx="1"/>
          </p:nvPr>
        </p:nvSpPr>
        <p:spPr/>
        <p:txBody>
          <a:bodyPr>
            <a:normAutofit lnSpcReduction="10000"/>
          </a:bodyPr>
          <a:lstStyle/>
          <a:p>
            <a:r>
              <a:rPr lang="en-US" dirty="0"/>
              <a:t>Must publish grievance procedures that comply with § 106.45 and must provide notice to persons entitled (see previous slides) of the grievance procedures and process, including how to report or file a complaint of sex discrimination, how to report or file a formal complaint of sexual harassment, and how the institution will respond. § 106.8(c)</a:t>
            </a:r>
          </a:p>
          <a:p>
            <a:r>
              <a:rPr lang="en-US" dirty="0"/>
              <a:t>Must publish training materials publicly on institution’s website or, if the institution does not have a website, must make materials available upon request for inspection by members of the public. § 106.45(b)(10)</a:t>
            </a:r>
          </a:p>
          <a:p>
            <a:pPr lvl="1"/>
            <a:r>
              <a:rPr lang="en-US" dirty="0"/>
              <a:t>Published training materials must be up to date and reflect the latest training provided to Title IX personnel. 85 Fed. Reg. 30412</a:t>
            </a:r>
          </a:p>
        </p:txBody>
      </p:sp>
      <p:sp>
        <p:nvSpPr>
          <p:cNvPr id="4" name="Slide Number Placeholder 3">
            <a:extLst>
              <a:ext uri="{FF2B5EF4-FFF2-40B4-BE49-F238E27FC236}">
                <a16:creationId xmlns:a16="http://schemas.microsoft.com/office/drawing/2014/main" id="{D9596BD2-A491-411F-B219-9704835E18B3}"/>
              </a:ext>
            </a:extLst>
          </p:cNvPr>
          <p:cNvSpPr>
            <a:spLocks noGrp="1"/>
          </p:cNvSpPr>
          <p:nvPr>
            <p:ph type="sldNum" sz="quarter" idx="12"/>
          </p:nvPr>
        </p:nvSpPr>
        <p:spPr/>
        <p:txBody>
          <a:bodyPr/>
          <a:lstStyle/>
          <a:p>
            <a:fld id="{DA60BA0E-20D0-4E7C-B286-26C960A6788F}" type="slidenum">
              <a:rPr lang="en-US" smtClean="0"/>
              <a:t>7</a:t>
            </a:fld>
            <a:endParaRPr lang="en-US"/>
          </a:p>
        </p:txBody>
      </p:sp>
    </p:spTree>
    <p:extLst>
      <p:ext uri="{BB962C8B-B14F-4D97-AF65-F5344CB8AC3E}">
        <p14:creationId xmlns:p14="http://schemas.microsoft.com/office/powerpoint/2010/main" val="692075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AA2D9-8C82-4240-9612-4E0B1D8191D5}"/>
              </a:ext>
            </a:extLst>
          </p:cNvPr>
          <p:cNvSpPr>
            <a:spLocks noGrp="1"/>
          </p:cNvSpPr>
          <p:nvPr>
            <p:ph type="title"/>
          </p:nvPr>
        </p:nvSpPr>
        <p:spPr/>
        <p:txBody>
          <a:bodyPr/>
          <a:lstStyle/>
          <a:p>
            <a:r>
              <a:rPr lang="en-US" dirty="0"/>
              <a:t>Training regulatory requirements</a:t>
            </a:r>
          </a:p>
        </p:txBody>
      </p:sp>
      <p:sp>
        <p:nvSpPr>
          <p:cNvPr id="3" name="Text Placeholder 2">
            <a:extLst>
              <a:ext uri="{FF2B5EF4-FFF2-40B4-BE49-F238E27FC236}">
                <a16:creationId xmlns:a16="http://schemas.microsoft.com/office/drawing/2014/main" id="{9A250E3F-814B-4DF1-B2B7-1BC28FA08F56}"/>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92621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A081C-ED52-4E4E-994C-D785D82216E1}"/>
              </a:ext>
            </a:extLst>
          </p:cNvPr>
          <p:cNvSpPr>
            <a:spLocks noGrp="1"/>
          </p:cNvSpPr>
          <p:nvPr>
            <p:ph type="title"/>
          </p:nvPr>
        </p:nvSpPr>
        <p:spPr/>
        <p:txBody>
          <a:bodyPr/>
          <a:lstStyle/>
          <a:p>
            <a:r>
              <a:rPr lang="en-US" dirty="0"/>
              <a:t>Required Training - § 106.45(b)(1)(iii)</a:t>
            </a:r>
          </a:p>
        </p:txBody>
      </p:sp>
      <p:sp>
        <p:nvSpPr>
          <p:cNvPr id="3" name="Content Placeholder 2">
            <a:extLst>
              <a:ext uri="{FF2B5EF4-FFF2-40B4-BE49-F238E27FC236}">
                <a16:creationId xmlns:a16="http://schemas.microsoft.com/office/drawing/2014/main" id="{51CDDB97-EE1C-4EFD-B84F-D75BD3F4DFFD}"/>
              </a:ext>
            </a:extLst>
          </p:cNvPr>
          <p:cNvSpPr>
            <a:spLocks noGrp="1"/>
          </p:cNvSpPr>
          <p:nvPr>
            <p:ph idx="1"/>
          </p:nvPr>
        </p:nvSpPr>
        <p:spPr/>
        <p:txBody>
          <a:bodyPr>
            <a:normAutofit fontScale="92500" lnSpcReduction="20000"/>
          </a:bodyPr>
          <a:lstStyle/>
          <a:p>
            <a:r>
              <a:rPr lang="en-US" dirty="0"/>
              <a:t>Who must be trained?</a:t>
            </a:r>
          </a:p>
          <a:p>
            <a:pPr lvl="1"/>
            <a:r>
              <a:rPr lang="en-US" dirty="0"/>
              <a:t>Title IX Coordinators</a:t>
            </a:r>
          </a:p>
          <a:p>
            <a:pPr lvl="1"/>
            <a:r>
              <a:rPr lang="en-US" dirty="0"/>
              <a:t>Investigators</a:t>
            </a:r>
          </a:p>
          <a:p>
            <a:pPr lvl="1"/>
            <a:r>
              <a:rPr lang="en-US" dirty="0"/>
              <a:t>Decision-Makers</a:t>
            </a:r>
          </a:p>
          <a:p>
            <a:pPr lvl="1"/>
            <a:r>
              <a:rPr lang="en-US" dirty="0"/>
              <a:t>Any person who facilitates informal resolution process</a:t>
            </a:r>
          </a:p>
          <a:p>
            <a:r>
              <a:rPr lang="en-US" dirty="0"/>
              <a:t>What must they be trained on?</a:t>
            </a:r>
          </a:p>
          <a:p>
            <a:pPr lvl="1"/>
            <a:r>
              <a:rPr lang="en-US" dirty="0"/>
              <a:t>Definition of sexual harassment</a:t>
            </a:r>
          </a:p>
          <a:p>
            <a:pPr lvl="1"/>
            <a:r>
              <a:rPr lang="en-US" dirty="0"/>
              <a:t>Scope of recipient’s education program or activity</a:t>
            </a:r>
          </a:p>
          <a:p>
            <a:pPr lvl="1"/>
            <a:r>
              <a:rPr lang="en-US" dirty="0"/>
              <a:t>How to conduct an investigation and grievance process, including hearings, appeals, and informal resolution processes, as applicable</a:t>
            </a:r>
          </a:p>
          <a:p>
            <a:pPr lvl="1"/>
            <a:r>
              <a:rPr lang="en-US" dirty="0"/>
              <a:t>How to serve impartially, including by avoiding prejudgment of the facts at issue, conflicts of interest, and bias.</a:t>
            </a:r>
          </a:p>
        </p:txBody>
      </p:sp>
      <p:sp>
        <p:nvSpPr>
          <p:cNvPr id="4" name="Slide Number Placeholder 3">
            <a:extLst>
              <a:ext uri="{FF2B5EF4-FFF2-40B4-BE49-F238E27FC236}">
                <a16:creationId xmlns:a16="http://schemas.microsoft.com/office/drawing/2014/main" id="{42BC0AAF-7BCC-4DDB-8E78-33A5C8E73791}"/>
              </a:ext>
            </a:extLst>
          </p:cNvPr>
          <p:cNvSpPr>
            <a:spLocks noGrp="1"/>
          </p:cNvSpPr>
          <p:nvPr>
            <p:ph type="sldNum" sz="quarter" idx="12"/>
          </p:nvPr>
        </p:nvSpPr>
        <p:spPr/>
        <p:txBody>
          <a:bodyPr/>
          <a:lstStyle/>
          <a:p>
            <a:fld id="{DA60BA0E-20D0-4E7C-B286-26C960A6788F}" type="slidenum">
              <a:rPr lang="en-US" smtClean="0"/>
              <a:t>9</a:t>
            </a:fld>
            <a:endParaRPr lang="en-US"/>
          </a:p>
        </p:txBody>
      </p:sp>
    </p:spTree>
    <p:extLst>
      <p:ext uri="{BB962C8B-B14F-4D97-AF65-F5344CB8AC3E}">
        <p14:creationId xmlns:p14="http://schemas.microsoft.com/office/powerpoint/2010/main" val="3567383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ooks 16x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extLst>
    <a:ext uri="{05A4C25C-085E-4340-85A3-A5531E510DB2}">
      <thm15:themeFamily xmlns:thm15="http://schemas.microsoft.com/office/thememl/2012/main" name="TF02787940.potx" id="{9A4E33EC-D715-440E-9062-8AFA4CC9E341}" vid="{0DFBCB81-4ACA-49F1-BA1C-2B43B27F1FC4}"/>
    </a:ext>
  </a:extLst>
</a:theme>
</file>

<file path=ppt/theme/theme2.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3.xml><?xml version="1.0" encoding="utf-8"?>
<a:theme xmlns:a="http://schemas.openxmlformats.org/drawingml/2006/main" name="Office Theme">
  <a:themeElements>
    <a:clrScheme name="Books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Blue bookstack presentation (widescreen)(2)</Template>
  <TotalTime>2914</TotalTime>
  <Words>1372</Words>
  <Application>Microsoft Office PowerPoint</Application>
  <PresentationFormat>Custom</PresentationFormat>
  <Paragraphs>123</Paragraphs>
  <Slides>18</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18</vt:i4>
      </vt:variant>
    </vt:vector>
  </HeadingPairs>
  <TitlesOfParts>
    <vt:vector size="21" baseType="lpstr">
      <vt:lpstr>Arial</vt:lpstr>
      <vt:lpstr>Century Gothic</vt:lpstr>
      <vt:lpstr>Books 16x9</vt:lpstr>
      <vt:lpstr>Title IX  Webinar #4</vt:lpstr>
      <vt:lpstr>Let’s get started</vt:lpstr>
      <vt:lpstr>Notifications</vt:lpstr>
      <vt:lpstr>Required Notifications</vt:lpstr>
      <vt:lpstr>Required Notifications </vt:lpstr>
      <vt:lpstr>Required Notifications </vt:lpstr>
      <vt:lpstr>Required Notifications </vt:lpstr>
      <vt:lpstr>Training regulatory requirements</vt:lpstr>
      <vt:lpstr>Required Training - § 106.45(b)(1)(iii)</vt:lpstr>
      <vt:lpstr>Who may need training</vt:lpstr>
      <vt:lpstr>Required Training</vt:lpstr>
      <vt:lpstr>Training Materials</vt:lpstr>
      <vt:lpstr>Drafting your institutional training</vt:lpstr>
      <vt:lpstr>One Slide Deck/Packet Approach</vt:lpstr>
      <vt:lpstr>Topics for large deck or packet</vt:lpstr>
      <vt:lpstr>Topics for large deck</vt:lpstr>
      <vt:lpstr>Previous training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IX  New Regulations</dc:title>
  <dc:creator>Mackenzie Murphy-Wilfong</dc:creator>
  <cp:lastModifiedBy>Mackenzie Murphy-Wilfong</cp:lastModifiedBy>
  <cp:revision>281</cp:revision>
  <cp:lastPrinted>2020-07-16T15:46:55Z</cp:lastPrinted>
  <dcterms:created xsi:type="dcterms:W3CDTF">2020-05-31T15:13:38Z</dcterms:created>
  <dcterms:modified xsi:type="dcterms:W3CDTF">2020-07-19T18:37:24Z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