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64" r:id="rId2"/>
    <p:sldId id="297" r:id="rId3"/>
    <p:sldId id="371" r:id="rId4"/>
    <p:sldId id="364" r:id="rId5"/>
    <p:sldId id="370" r:id="rId6"/>
    <p:sldId id="385" r:id="rId7"/>
    <p:sldId id="299" r:id="rId8"/>
    <p:sldId id="369" r:id="rId9"/>
    <p:sldId id="300" r:id="rId10"/>
    <p:sldId id="367" r:id="rId11"/>
    <p:sldId id="365" r:id="rId12"/>
    <p:sldId id="372" r:id="rId13"/>
    <p:sldId id="301" r:id="rId14"/>
    <p:sldId id="303" r:id="rId15"/>
    <p:sldId id="381" r:id="rId16"/>
    <p:sldId id="373" r:id="rId17"/>
    <p:sldId id="375" r:id="rId18"/>
    <p:sldId id="376" r:id="rId19"/>
    <p:sldId id="377" r:id="rId20"/>
    <p:sldId id="379" r:id="rId21"/>
    <p:sldId id="378" r:id="rId22"/>
    <p:sldId id="374" r:id="rId23"/>
    <p:sldId id="366" r:id="rId24"/>
    <p:sldId id="390" r:id="rId25"/>
    <p:sldId id="388" r:id="rId26"/>
    <p:sldId id="391" r:id="rId27"/>
    <p:sldId id="392" r:id="rId28"/>
    <p:sldId id="305" r:id="rId29"/>
    <p:sldId id="306" r:id="rId30"/>
    <p:sldId id="308" r:id="rId31"/>
    <p:sldId id="307" r:id="rId32"/>
    <p:sldId id="309" r:id="rId33"/>
    <p:sldId id="382" r:id="rId34"/>
    <p:sldId id="383" r:id="rId35"/>
    <p:sldId id="393" r:id="rId36"/>
    <p:sldId id="394" r:id="rId37"/>
    <p:sldId id="395" r:id="rId38"/>
    <p:sldId id="396" r:id="rId39"/>
    <p:sldId id="397" r:id="rId40"/>
    <p:sldId id="398" r:id="rId41"/>
    <p:sldId id="266" r:id="rId42"/>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395" autoAdjust="0"/>
  </p:normalViewPr>
  <p:slideViewPr>
    <p:cSldViewPr showGuides="1">
      <p:cViewPr varScale="1">
        <p:scale>
          <a:sx n="55" d="100"/>
          <a:sy n="55" d="100"/>
        </p:scale>
        <p:origin x="1742" y="53"/>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7/16/2020</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7/16/2020</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mericanbar.org/groups/judicial/publications/appellate_issues/2019/summer/appellate-mediation-why-is-it-so-hard-to-settle-during-an-appea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img.nyed.uscourts.gov/files/local_rules/CENTRAL%20ISLIP%20Ethics%20Colloquium%20Materials%203.29.19%20FINAL.pdf" TargetMode="External"/><Relationship Id="rId5" Type="http://schemas.openxmlformats.org/officeDocument/2006/relationships/hyperlink" Target="https://onlinelibrary.wiley.com/doi/full/10.1002/ert.21601" TargetMode="External"/><Relationship Id="rId4" Type="http://schemas.openxmlformats.org/officeDocument/2006/relationships/hyperlink" Target="https://gould.usc.edu/assets/docs/directory/1000159.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bit.ly/TitleIXRe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dirty="0">
                <a:hlinkClick r:id="rId3"/>
              </a:rPr>
              <a:t>Attribution-</a:t>
            </a:r>
            <a:r>
              <a:rPr lang="en-US" dirty="0" err="1">
                <a:hlinkClick r:id="rId3"/>
              </a:rPr>
              <a:t>NonCommercial</a:t>
            </a:r>
            <a:r>
              <a:rPr lang="en-US" dirty="0">
                <a:hlinkClick r:id="rId3"/>
              </a:rPr>
              <a:t>-</a:t>
            </a:r>
            <a:r>
              <a:rPr lang="en-US" dirty="0" err="1">
                <a:hlinkClick r:id="rId3"/>
              </a:rPr>
              <a:t>ShareAlike</a:t>
            </a:r>
            <a:r>
              <a:rPr lang="en-US" dirty="0">
                <a:hlinkClick r:id="rId3"/>
              </a:rPr>
              <a:t> 4.0 International license</a:t>
            </a:r>
            <a:r>
              <a:rPr lang="en-US" dirty="0"/>
              <a:t> (meaning that all educational institutions are free to use, customize, adapt, and re-share the content, with proper attribution, for non-commercial purposes, but the content may not be sold).</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411938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A well-trained mediator can settle more than 75% of pretrial disputes, and the very best have closure rates approaching 95%.  The average success rate for appellate mediations is probably around 50%, and far lower in some jurisdictions.  Why the difference?</a:t>
            </a:r>
          </a:p>
          <a:p>
            <a:pPr marL="291179" indent="-291179">
              <a:buFont typeface="Arial" panose="020B0604020202020204" pitchFamily="34" charset="0"/>
              <a:buChar char="•"/>
            </a:pPr>
            <a:r>
              <a:rPr lang="en-US" dirty="0"/>
              <a:t>A few factors contribute to this disparity.  One is a form of self-selection:  Those cases most readily amenable to settlement often settle early.  This means that the cases that go to judgment “are the most difficult, most intractable and least likely to resolve short of a definitive adjudication at the highest level…. Far too many appellants come into the civil-justice system convinced that they’re unquestionably right.  Their lawyers’ briefs, designed to advance forcefully the client’s position, reinforce this bias.  When things go badly at trial, the biased mind interprets this as a sign that the trial court </a:t>
            </a:r>
            <a:r>
              <a:rPr lang="en-US" i="1" dirty="0"/>
              <a:t>must</a:t>
            </a:r>
            <a:r>
              <a:rPr lang="en-US" dirty="0"/>
              <a:t> be mistaken. ”</a:t>
            </a:r>
          </a:p>
          <a:p>
            <a:endParaRPr lang="en-US" dirty="0"/>
          </a:p>
          <a:p>
            <a:r>
              <a:rPr lang="en-US" dirty="0">
                <a:hlinkClick r:id="rId3"/>
              </a:rPr>
              <a:t>https://www.americanbar.org/groups/judicial/publications/appellate_issues/2019/summer/appellate-mediation-why-is-it-so-hard-to-settle-during-an-appeal/</a:t>
            </a:r>
            <a:endParaRPr lang="en-US" dirty="0"/>
          </a:p>
          <a:p>
            <a:endParaRPr lang="en-US" dirty="0"/>
          </a:p>
          <a:p>
            <a:r>
              <a:rPr lang="en-US" dirty="0"/>
              <a:t>If you are looking for additional information on empirical studies of mediation see</a:t>
            </a:r>
          </a:p>
          <a:p>
            <a:r>
              <a:rPr lang="en-US" dirty="0">
                <a:hlinkClick r:id="rId4"/>
              </a:rPr>
              <a:t>https://gould.usc.edu/assets/docs/directory/1000159.pdf</a:t>
            </a:r>
            <a:endParaRPr lang="en-US" dirty="0"/>
          </a:p>
          <a:p>
            <a:endParaRPr lang="en-US" dirty="0"/>
          </a:p>
          <a:p>
            <a:r>
              <a:rPr lang="en-US" dirty="0"/>
              <a:t>For information about sexual harassment mediations with the EEOC see</a:t>
            </a:r>
          </a:p>
          <a:p>
            <a:r>
              <a:rPr lang="en-US" dirty="0">
                <a:hlinkClick r:id="rId5"/>
              </a:rPr>
              <a:t>https://onlinelibrary.wiley.com/doi/full/10.1002/ert.21601</a:t>
            </a:r>
            <a:endParaRPr lang="en-US" dirty="0"/>
          </a:p>
          <a:p>
            <a:endParaRPr lang="en-US" dirty="0"/>
          </a:p>
          <a:p>
            <a:r>
              <a:rPr lang="en-US" dirty="0"/>
              <a:t>In March 2019, the New York Federal court system had a fantastic colloquia on the Ethics of mediations involving sexual harassment.  This materials should be considered when creating training for information resolution facilitators.  </a:t>
            </a:r>
          </a:p>
          <a:p>
            <a:r>
              <a:rPr lang="en-US" dirty="0">
                <a:hlinkClick r:id="rId6"/>
              </a:rPr>
              <a:t>https://img.nyed.uscourts.gov/files/local_rules/CENTRAL%20ISLIP%20Ethics%20Colloquium%20Materials%203.29.19%20FINAL.pdf</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38279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3105521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312810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Trauma-informed questioning is allowed during investigation “because cross-examination occurs only after the recipient has conducted a thorough investigation.” 85 Fed. Reg. 30323</a:t>
            </a:r>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2056062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Department…believes it is important that at the phase of the investigation where the parties have the opportunity to review and respond to evidence, the universe of that exchanged evidence should include all evidence (inculpatory and exculpatory) that relates to the allegations under investigation, without the investigator having screed out evidence related to the allegations that the investigator does not believe is relevant.  The parties should have the opportunity to argue that evidence directly related to the allegations is in fact relevant…and parties will not have a robust opportunity to do this if evidence is withheld from the parties by the investigator.”   85 Fed. Reg. 30304</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185043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104748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81506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147181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1781746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an investigator may discover during the investigation that evidence exists in the form of communications between a party and a third party (such as the party’s friend or roommate) wherein the party characterizes the incident under investigation. If the investigator decides that such evidence is irrelevant (perhaps from a belief that communications before or after an incident do not make the facts of the incident itself more or less likely to be true), the other party should be entitled to know of the existence of that evidence so as to argue about whether it is relevant. See 85 Fed. Reg. at 30,304.</a:t>
            </a:r>
          </a:p>
        </p:txBody>
      </p:sp>
      <p:sp>
        <p:nvSpPr>
          <p:cNvPr id="4" name="Slide Number Placeholder 3"/>
          <p:cNvSpPr>
            <a:spLocks noGrp="1"/>
          </p:cNvSpPr>
          <p:nvPr>
            <p:ph type="sldNum" sz="quarter" idx="5"/>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116034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Toolkit Decision Tree</a:t>
            </a:r>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18778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3107064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4097999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option for a model “Agreement Regarding Evidence Disclosed in a Title IX Investigation or Hearing” </a:t>
            </a:r>
            <a:endParaRPr lang="en-US" dirty="0"/>
          </a:p>
          <a:p>
            <a:r>
              <a:rPr lang="en-US" dirty="0"/>
              <a:t> </a:t>
            </a:r>
          </a:p>
          <a:p>
            <a:r>
              <a:rPr lang="en-US" b="1" dirty="0"/>
              <a:t>Signatories to the Agreement</a:t>
            </a:r>
            <a:endParaRPr lang="en-US" dirty="0"/>
          </a:p>
          <a:p>
            <a:r>
              <a:rPr lang="en-US" dirty="0"/>
              <a:t>This Agreement is made between the {Institution Name} and ___________ who is a Party/Advisor of Choice in Case _____________. </a:t>
            </a:r>
          </a:p>
          <a:p>
            <a:r>
              <a:rPr lang="en-US" dirty="0"/>
              <a:t> </a:t>
            </a:r>
          </a:p>
          <a:p>
            <a:r>
              <a:rPr lang="en-US" b="1" dirty="0"/>
              <a:t>What does this Agreement cover?</a:t>
            </a:r>
            <a:endParaRPr lang="en-US" dirty="0"/>
          </a:p>
          <a:p>
            <a:r>
              <a:rPr lang="en-US" dirty="0"/>
              <a:t>This Agreement governs access to evidence as specifically provided in the 2020 U.S. Department of Education Final Rule on Title IX of the Education Amendments of 1972 (Regulations), 85 Fed. Reg. 30026 (May 19, 2020). The Title IX Grievance Process is developed and enforced according to the Institution’s obligations under the U.S. Department of Education’s Final Title IX Rule of May 19, 2020 (you may view the Final Rule at </a:t>
            </a:r>
            <a:r>
              <a:rPr lang="en-US" u="sng" dirty="0">
                <a:hlinkClick r:id="rId3"/>
              </a:rPr>
              <a:t>http://bit.ly/TitleIXReg</a:t>
            </a:r>
            <a:r>
              <a:rPr lang="en-US" dirty="0"/>
              <a:t>).</a:t>
            </a:r>
          </a:p>
          <a:p>
            <a:endParaRPr lang="en-US" dirty="0"/>
          </a:p>
          <a:p>
            <a:r>
              <a:rPr lang="en-US" dirty="0"/>
              <a:t>The Agreement does not prohibit the Parties from generally discussing </a:t>
            </a:r>
            <a:r>
              <a:rPr lang="en-US" i="1" dirty="0"/>
              <a:t>the allegations </a:t>
            </a:r>
            <a:r>
              <a:rPr lang="en-US" dirty="0"/>
              <a:t>under investigation with a parent, friend, or other source of emotional support, or with an advocacy organization, nor otherwise prohibit the Parties from speaking with their Advisor or Advisors about the facts and evidence of this case. This Agreement shall survive any amendments to or withdrawal of the Title IX Final Rule and/or any amendments to or withdrawal of institutional policy. It is binding upon heirs and assigns. It may not be revoked.</a:t>
            </a:r>
          </a:p>
          <a:p>
            <a:r>
              <a:rPr lang="en-US" dirty="0"/>
              <a:t> </a:t>
            </a:r>
          </a:p>
          <a:p>
            <a:r>
              <a:rPr lang="en-US" b="1" dirty="0"/>
              <a:t>Parties are Responsible for their Advisors’ Conduct</a:t>
            </a:r>
            <a:endParaRPr lang="en-US" dirty="0"/>
          </a:p>
          <a:p>
            <a:r>
              <a:rPr lang="en-US" dirty="0"/>
              <a:t>Parties are responsible for themselves, their Advisor or Advisors, anyone who has access to their computers or other devices that may be used to access the evidence and records covered by this case, and anyone who has access to their Advisor’s computers or other devices that may be used to access the evidence and records covered by this case. Penalties for violations, whether knowing or negligent, include sanctions under other provisions of the Code of Conduct, and for advisors, ineligibility for a term or permanent ineligibility to serve as an Advisor of Choice in future cases. </a:t>
            </a:r>
          </a:p>
          <a:p>
            <a:r>
              <a:rPr lang="en-US" dirty="0"/>
              <a:t> </a:t>
            </a:r>
          </a:p>
          <a:p>
            <a:r>
              <a:rPr lang="en-US" b="1" dirty="0"/>
              <a:t>Waiver of Disclosure to Advisors </a:t>
            </a:r>
            <a:endParaRPr lang="en-US" dirty="0"/>
          </a:p>
          <a:p>
            <a:r>
              <a:rPr lang="en-US" dirty="0"/>
              <a:t>By default, access to records will be shared separately with Parties and Advisors who have been designated in writing by the Party. If the Party DOES NOT want the records shared with their Advisor (as allowed under the Regulations), they must indicate such request in writing to the Title IX Coordinator. If the Party does so request, they may not re-share or re-disclose the records to their Advisor or any other person. </a:t>
            </a:r>
          </a:p>
          <a:p>
            <a:r>
              <a:rPr lang="en-US" dirty="0"/>
              <a:t> </a:t>
            </a:r>
          </a:p>
          <a:p>
            <a:r>
              <a:rPr lang="en-US" b="1" dirty="0"/>
              <a:t>Evidence Sharing Process</a:t>
            </a:r>
            <a:endParaRPr lang="en-US" dirty="0"/>
          </a:p>
          <a:p>
            <a:r>
              <a:rPr lang="en-US" dirty="0"/>
              <a:t>Pursuant to the Regulations, Institution is required to provide access to the Investigation Report and Evidence prior to the hearing. These records will be provided pursuant to the Regulations but, as the Regulations acknowledge, these records are protected by federal privacy laws (including FERPA and others). The Regulations provide authority for the Institution to limit re-disclosure and require that Parties and Advisors access and use the records only and strictly for the purposes delineated in the Regulations.  Access to the records will be provided via [technology or system]. Parties and Advisors are barred from printing, copying, taking photos or videos of the screen, audio or video recording a reading of the material, or otherwise using analog or technological methods, known or unknown to capture the content of the records.  Upon request, the institution shall provide paper copies of the records at a hearing which may be utilized by Parties and Advisors.</a:t>
            </a:r>
          </a:p>
          <a:p>
            <a:r>
              <a:rPr lang="en-US" dirty="0"/>
              <a:t> </a:t>
            </a:r>
          </a:p>
          <a:p>
            <a:r>
              <a:rPr lang="en-US" b="1" dirty="0"/>
              <a:t>Security and Confidentiality Protocols</a:t>
            </a:r>
            <a:endParaRPr lang="en-US" dirty="0"/>
          </a:p>
          <a:p>
            <a:r>
              <a:rPr lang="en-US" dirty="0"/>
              <a:t>By signing below, the Party or Advisor of Choice is agreeing that they will maintain a password or other security on any device that they are using to access the records, and that they will not re-share or re-disclose access to the records or their password or security process used to access the records to any person, including family, friends, those with whom they live, witnesses, other parties, or their Advisor/Advisee. Each Party and Advisor shall receive a separate link and links should not be re-shared or forwarded to anyone. </a:t>
            </a:r>
          </a:p>
          <a:p>
            <a:endParaRPr lang="en-US" dirty="0"/>
          </a:p>
          <a:p>
            <a:r>
              <a:rPr lang="en-US" b="1" dirty="0"/>
              <a:t>Disability Accommodations</a:t>
            </a:r>
            <a:endParaRPr lang="en-US" dirty="0"/>
          </a:p>
          <a:p>
            <a:r>
              <a:rPr lang="en-US" dirty="0"/>
              <a:t>If a Party or Advisor discloses a disability under the Americans with Disabilities Act (ADA) that requires a different method of providing access to the records in place, the Institution will work with that Party or Advisor to provide access to the records but the same rules on access, sharing, and re-disclosure shall apply. Parties or Advisors may contact the Title IX Coordinator to disclose a disability and request accommodations. Disclosures and requests must be made timely. The Institution will agree to short delays to ensure access for a covered disability, but this must not be used as a tactic for delay of the proceedings. </a:t>
            </a:r>
          </a:p>
          <a:p>
            <a:r>
              <a:rPr lang="en-US" dirty="0"/>
              <a:t> </a:t>
            </a:r>
          </a:p>
          <a:p>
            <a:r>
              <a:rPr lang="en-US" b="1" dirty="0"/>
              <a:t>Discipline and Sanctions for Violations of the Agreement</a:t>
            </a:r>
            <a:endParaRPr lang="en-US" dirty="0"/>
          </a:p>
          <a:p>
            <a:r>
              <a:rPr lang="en-US" dirty="0"/>
              <a:t>If the Institution learns of a re-disclosure, it may bring charges under the Student Code of Conduct or Employment Policies for Parties and may undergo a process to bar permanently or temporarily Advisors from serving in that role. </a:t>
            </a:r>
          </a:p>
          <a:p>
            <a:endParaRPr lang="en-US" dirty="0"/>
          </a:p>
          <a:p>
            <a:r>
              <a:rPr lang="en-US" dirty="0"/>
              <a:t> </a:t>
            </a:r>
          </a:p>
          <a:p>
            <a:r>
              <a:rPr lang="en-US" dirty="0"/>
              <a:t>__________________</a:t>
            </a:r>
          </a:p>
          <a:p>
            <a:r>
              <a:rPr lang="en-US" dirty="0"/>
              <a:t>Name (printed or typed)</a:t>
            </a:r>
          </a:p>
          <a:p>
            <a:r>
              <a:rPr lang="en-US" dirty="0"/>
              <a:t> </a:t>
            </a:r>
          </a:p>
          <a:p>
            <a:r>
              <a:rPr lang="en-US" dirty="0"/>
              <a:t>__________________</a:t>
            </a:r>
          </a:p>
          <a:p>
            <a:r>
              <a:rPr lang="en-US" dirty="0"/>
              <a:t>Signature (or electronic signature)</a:t>
            </a:r>
          </a:p>
          <a:p>
            <a:r>
              <a:rPr lang="en-US" dirty="0"/>
              <a:t> </a:t>
            </a:r>
          </a:p>
          <a:p>
            <a:r>
              <a:rPr lang="en-US" dirty="0"/>
              <a:t>__________________</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13893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414172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typical categories included in an investigation report. </a:t>
            </a:r>
          </a:p>
          <a:p>
            <a:endParaRPr lang="en-US" dirty="0"/>
          </a:p>
          <a:p>
            <a:r>
              <a:rPr lang="en-US" dirty="0"/>
              <a:t>Summary of Investigation: Gives an overview of who you have talked with, who did not participate but you reached out to, documents you requested (which were or were not acquired)</a:t>
            </a:r>
          </a:p>
          <a:p>
            <a:endParaRPr lang="en-US" dirty="0"/>
          </a:p>
          <a:p>
            <a:r>
              <a:rPr lang="en-US" dirty="0"/>
              <a:t>Involved Parties: Basic information about the complainant and respondent – Role on campus, employment or major and year in school. For witnesses, this is more about how the witness is related to the incident and who the witness is connected to (complainant, respondent, both, neither)</a:t>
            </a:r>
          </a:p>
          <a:p>
            <a:endParaRPr lang="en-US" dirty="0"/>
          </a:p>
          <a:p>
            <a:r>
              <a:rPr lang="en-US" dirty="0"/>
              <a:t>Background information: How they know each other, length of relationship</a:t>
            </a:r>
          </a:p>
          <a:p>
            <a:endParaRPr lang="en-US" dirty="0"/>
          </a:p>
          <a:p>
            <a:r>
              <a:rPr lang="en-US" dirty="0"/>
              <a:t>Consent chart is not going to apply to all cases. </a:t>
            </a:r>
          </a:p>
          <a:p>
            <a:endParaRPr lang="en-US" dirty="0"/>
          </a:p>
          <a:p>
            <a:r>
              <a:rPr lang="en-US" dirty="0"/>
              <a:t>Review of Supporting Materials: Do not just add documents to the investigation report. An investigator’s role is more than just talking to the participants but also looking at relevant materials. For students, this is social media and text messages, videos, SANE Exams, security video footage. For employees, this could be getting emails. </a:t>
            </a:r>
          </a:p>
          <a:p>
            <a:r>
              <a:rPr lang="en-US" dirty="0"/>
              <a:t>Don’t forget an investigation could require you to leave your office- take pictures, make a diagram.</a:t>
            </a:r>
          </a:p>
          <a:p>
            <a:endParaRPr lang="en-US" dirty="0"/>
          </a:p>
          <a:p>
            <a:r>
              <a:rPr lang="en-US" dirty="0"/>
              <a:t>Information about Interactions</a:t>
            </a:r>
          </a:p>
          <a:p>
            <a:r>
              <a:rPr lang="en-US" dirty="0"/>
              <a:t>Some might call this credibility assessment.  We are getting away from this.</a:t>
            </a:r>
          </a:p>
          <a:p>
            <a:r>
              <a:rPr lang="en-US" dirty="0"/>
              <a:t>Acknowledgements of gaps in content and efforts taken to resolve.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132150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351026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3131552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27</a:t>
            </a:fld>
            <a:endParaRPr lang="en-US"/>
          </a:p>
        </p:txBody>
      </p:sp>
    </p:spTree>
    <p:extLst>
      <p:ext uri="{BB962C8B-B14F-4D97-AF65-F5344CB8AC3E}">
        <p14:creationId xmlns:p14="http://schemas.microsoft.com/office/powerpoint/2010/main" val="212305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28</a:t>
            </a:fld>
            <a:endParaRPr lang="en-US"/>
          </a:p>
        </p:txBody>
      </p:sp>
    </p:spTree>
    <p:extLst>
      <p:ext uri="{BB962C8B-B14F-4D97-AF65-F5344CB8AC3E}">
        <p14:creationId xmlns:p14="http://schemas.microsoft.com/office/powerpoint/2010/main" val="157742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29</a:t>
            </a:fld>
            <a:endParaRPr lang="en-US"/>
          </a:p>
        </p:txBody>
      </p:sp>
    </p:spTree>
    <p:extLst>
      <p:ext uri="{BB962C8B-B14F-4D97-AF65-F5344CB8AC3E}">
        <p14:creationId xmlns:p14="http://schemas.microsoft.com/office/powerpoint/2010/main" val="395995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616807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30</a:t>
            </a:fld>
            <a:endParaRPr lang="en-US"/>
          </a:p>
        </p:txBody>
      </p:sp>
    </p:spTree>
    <p:extLst>
      <p:ext uri="{BB962C8B-B14F-4D97-AF65-F5344CB8AC3E}">
        <p14:creationId xmlns:p14="http://schemas.microsoft.com/office/powerpoint/2010/main" val="254319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“The Department has revised § 106.45(b)(6)(</a:t>
            </a:r>
            <a:r>
              <a:rPr lang="en-US" dirty="0" err="1"/>
              <a:t>i</a:t>
            </a:r>
            <a:r>
              <a:rPr lang="en-US" dirty="0"/>
              <a:t>) to expressly preclude a party from conducting cross-examination personally; the only method for conducting cross-examination is by a party’s advisor.” 85 Fed. Reg. 30335-30336</a:t>
            </a:r>
          </a:p>
          <a:p>
            <a:endParaRPr lang="en-US" dirty="0"/>
          </a:p>
          <a:p>
            <a:r>
              <a:rPr lang="en-US" dirty="0"/>
              <a:t>“Nothing in the final regulations precludes a recipient from adopting a rule that the decision-maker will…send to the parties after the hearing any revisions to the decision-maker’s explanation that was provided during the hearing.” 85 Fed. Reg. 30343</a:t>
            </a:r>
          </a:p>
          <a:p>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31</a:t>
            </a:fld>
            <a:endParaRPr lang="en-US"/>
          </a:p>
        </p:txBody>
      </p:sp>
    </p:spTree>
    <p:extLst>
      <p:ext uri="{BB962C8B-B14F-4D97-AF65-F5344CB8AC3E}">
        <p14:creationId xmlns:p14="http://schemas.microsoft.com/office/powerpoint/2010/main" val="3314839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declines to extend the rape shield language to respondents.” 85 Fed. Reg. 30352</a:t>
            </a:r>
          </a:p>
          <a:p>
            <a:endParaRPr lang="en-US" dirty="0"/>
          </a:p>
          <a:p>
            <a:r>
              <a:rPr lang="en-US" dirty="0"/>
              <a:t>“Written statements cannot be relied upon unless the witness submits to cross-examination, and whether a witness’s statement is reliable must be determined in light of the credibility-testing function of cross-examination, even where nonappearance is due to death or post-investigation disability.” 85 Fed. Reg. 30348</a:t>
            </a:r>
          </a:p>
          <a:p>
            <a:endParaRPr lang="en-US" dirty="0"/>
          </a:p>
          <a:p>
            <a:r>
              <a:rPr lang="en-US" dirty="0"/>
              <a:t>“Police reports, SANE reports, medical reports, and other documents and records may not be relied on to the extent that they contain the statements of a party or witness who has not submitted to cross-examination.” 85 Fed. Reg. 30349</a:t>
            </a:r>
          </a:p>
          <a:p>
            <a:endParaRPr lang="en-US" dirty="0"/>
          </a:p>
          <a:p>
            <a:br>
              <a:rPr lang="en-US" dirty="0"/>
            </a:br>
            <a:r>
              <a:rPr lang="en-US" dirty="0"/>
              <a:t>“This provision does not apply to the situation where evidence involves intertwined statements of both parties (e.g., a text message exchange or e-mail thread) and one party refuses to submit to cross-examination and the other does submit, so that the statements of one party cannot be relied on but statements of the other party may be relied on.”  85 Fed. Reg. 30349</a:t>
            </a:r>
          </a:p>
          <a:p>
            <a:endParaRPr lang="en-US" dirty="0"/>
          </a:p>
          <a:p>
            <a:r>
              <a:rPr lang="en-US" dirty="0"/>
              <a:t>“Where a grievance process is initiated because the Title IX Coordinator, and not the complainant, signed the formal complaint, the complainant who did not wish to initiate a grievance process remains under no obligation to then participate in the grievance process, and the Department does not believe that exclusion of the complainant’s statements in such a scenario is unfair to the complainant, who did not wish to file a formal complaint in the first place yet remains eligible to receive supportive measures protecting the complainant’s equal access to education.” 85 Fed. Reg. 30346 	</a:t>
            </a:r>
          </a:p>
        </p:txBody>
      </p:sp>
      <p:sp>
        <p:nvSpPr>
          <p:cNvPr id="4" name="Slide Number Placeholder 3"/>
          <p:cNvSpPr>
            <a:spLocks noGrp="1"/>
          </p:cNvSpPr>
          <p:nvPr>
            <p:ph type="sldNum" sz="quarter" idx="5"/>
          </p:nvPr>
        </p:nvSpPr>
        <p:spPr/>
        <p:txBody>
          <a:bodyPr/>
          <a:lstStyle/>
          <a:p>
            <a:fld id="{B8796F01-7154-41E0-B48B-A6921757531A}" type="slidenum">
              <a:rPr lang="en-US" smtClean="0"/>
              <a:pPr/>
              <a:t>32</a:t>
            </a:fld>
            <a:endParaRPr lang="en-US"/>
          </a:p>
        </p:txBody>
      </p:sp>
    </p:spTree>
    <p:extLst>
      <p:ext uri="{BB962C8B-B14F-4D97-AF65-F5344CB8AC3E}">
        <p14:creationId xmlns:p14="http://schemas.microsoft.com/office/powerpoint/2010/main" val="683950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r>
              <a:rPr lang="en-US" dirty="0"/>
              <a:t>“Section 106.45(b)(7)(</a:t>
            </a:r>
            <a:r>
              <a:rPr lang="en-US" dirty="0" err="1"/>
              <a:t>i</a:t>
            </a:r>
            <a:r>
              <a:rPr lang="en-US" dirty="0"/>
              <a:t>) does not prevent the Title IX Coordinator from serving as the investigator; rather, this provision only prohibits the decision-maker from being the same person as either the Title IX Coordinator or the investigator.” 85 Fed. Reg. 30370.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33</a:t>
            </a:fld>
            <a:endParaRPr lang="en-US"/>
          </a:p>
        </p:txBody>
      </p:sp>
    </p:spTree>
    <p:extLst>
      <p:ext uri="{BB962C8B-B14F-4D97-AF65-F5344CB8AC3E}">
        <p14:creationId xmlns:p14="http://schemas.microsoft.com/office/powerpoint/2010/main" val="2156759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“Admissible, relevant evidence must be evaluated for weight or credibility by a recipient’s decision-maker.” 85 Fed. Reg. 30294	</a:t>
            </a:r>
          </a:p>
          <a:p>
            <a:endParaRPr lang="en-US" dirty="0"/>
          </a:p>
          <a:p>
            <a:pPr defTabSz="1242148"/>
            <a:r>
              <a:rPr lang="en-US" dirty="0"/>
              <a:t>“The degree to which any inaccuracy, inconsistency, or implausibility in a narrative provided by a party or witness should affect a determination regarding responsibility is a matter to be decided by the decision-maker, after having the opportunity to ask questions of parties and witnesses, and to observe how parties and witnesses answer the questions posed by the other party.”  85 Fed. Reg. 30313</a:t>
            </a:r>
          </a:p>
          <a:p>
            <a:pPr defTabSz="1242148"/>
            <a:endParaRPr lang="en-US" dirty="0"/>
          </a:p>
          <a:p>
            <a:r>
              <a:rPr lang="en-US" dirty="0"/>
              <a:t>“Credibility determinations are not based solely on observing demeanor, but also are based on other factors (e.g., specific details, inherent plausibility, internal consistency, corroborative evidence). Cross-examination brings those important factors to a decision-maker’s attention.” 85 Fed. Reg. 30321</a:t>
            </a:r>
          </a:p>
          <a:p>
            <a:endParaRPr lang="en-US" dirty="0"/>
          </a:p>
          <a:p>
            <a:r>
              <a:rPr lang="en-US" dirty="0"/>
              <a:t>“A party’s answers to cross-examination questions can and should be evaluated by a decision-maker in context, including taking into account that a party may experience stress while trying to answer questions. Because decision-makers must be trained to serve impartially without prejudging the facts at issue, the final regulations protect against a party being unfairly judged due to inability to recount each specific detail of an incident in sequence, whether such inability is due to trauma, the effects of drugs or alcohol, or simple fallibility of human memory.” 85 Fed. Reg. 30323</a:t>
            </a:r>
          </a:p>
          <a:p>
            <a:endParaRPr lang="en-US" dirty="0"/>
          </a:p>
          <a:p>
            <a:r>
              <a:rPr lang="en-US" dirty="0"/>
              <a:t>“Neither the preponderance of the evidence standard, nor the clear and convincing evidence standard, requires corroborating evidence.” 85 Fed. Reg. 30381 	</a:t>
            </a:r>
          </a:p>
          <a:p>
            <a:endParaRPr lang="en-US" dirty="0"/>
          </a:p>
          <a:p>
            <a:r>
              <a:rPr lang="en-US" dirty="0"/>
              <a:t>“Whether or not the determination regarding responsibility is made by a single decision-maker or by multiple decision-makers serving as a hearing board, § 106.45(b)(7)(ii) requires that decision-makers lay out the evidentiary basis for conclusions reached in the case, in a written determination regarding responsibility.” 85 Fed. Reg. 30248</a:t>
            </a:r>
          </a:p>
          <a:p>
            <a:endParaRPr lang="en-US" dirty="0"/>
          </a:p>
          <a:p>
            <a:pPr defTabSz="1242148"/>
            <a:r>
              <a:rPr lang="en-US" dirty="0"/>
              <a:t>“The Assistant Secretary will not deem a recipient’s determination regarding responsibility to be evidence of deliberate indifference by the recipient, or otherwise evidence of discrimination under Title IX by the recipient, solely because the Assistant Secretary would have reached a different determination based on an independent weighing of the evidence.” § 106.45(b)(2) 	</a:t>
            </a:r>
          </a:p>
          <a:p>
            <a:endParaRPr lang="en-US" dirty="0"/>
          </a:p>
          <a:p>
            <a:endParaRPr lang="en-US" dirty="0"/>
          </a:p>
          <a:p>
            <a:r>
              <a:rPr lang="en-US" dirty="0"/>
              <a:t> 	</a:t>
            </a:r>
          </a:p>
          <a:p>
            <a:pPr defTabSz="1242148"/>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34</a:t>
            </a:fld>
            <a:endParaRPr lang="en-US"/>
          </a:p>
        </p:txBody>
      </p:sp>
    </p:spTree>
    <p:extLst>
      <p:ext uri="{BB962C8B-B14F-4D97-AF65-F5344CB8AC3E}">
        <p14:creationId xmlns:p14="http://schemas.microsoft.com/office/powerpoint/2010/main" val="2267774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Prep Checklist</a:t>
            </a:r>
          </a:p>
          <a:p>
            <a:r>
              <a:rPr lang="en-US" dirty="0"/>
              <a:t>This document is used internally to schedule a panel and prepare for a hearing. </a:t>
            </a:r>
          </a:p>
          <a:p>
            <a:endParaRPr lang="en-US" dirty="0"/>
          </a:p>
          <a:p>
            <a:r>
              <a:rPr lang="en-US" dirty="0"/>
              <a:t>Guide for Advisors</a:t>
            </a:r>
          </a:p>
          <a:p>
            <a:r>
              <a:rPr lang="en-US" dirty="0"/>
              <a:t>This should be available online, linked to or attached to hearing notices, and provided a the hearing.</a:t>
            </a:r>
          </a:p>
          <a:p>
            <a:endParaRPr lang="en-US" dirty="0"/>
          </a:p>
          <a:p>
            <a:r>
              <a:rPr lang="en-US" dirty="0"/>
              <a:t>Guide for Individuals Involved in the Process</a:t>
            </a:r>
          </a:p>
          <a:p>
            <a:r>
              <a:rPr lang="en-US" dirty="0"/>
              <a:t>These guides are available online and linked in hearing notices. These documents have not been updated post Title IX Regulations. Check back on the website at a later date for updated documents. </a:t>
            </a:r>
          </a:p>
          <a:p>
            <a:endParaRPr lang="en-US" dirty="0"/>
          </a:p>
          <a:p>
            <a:r>
              <a:rPr lang="en-US" dirty="0"/>
              <a:t>Hearing Notices</a:t>
            </a:r>
          </a:p>
          <a:p>
            <a:r>
              <a:rPr lang="en-US" dirty="0"/>
              <a:t>This is a sample hearing notice. </a:t>
            </a:r>
          </a:p>
          <a:p>
            <a:endParaRPr lang="en-US" dirty="0"/>
          </a:p>
          <a:p>
            <a:r>
              <a:rPr lang="en-US" dirty="0"/>
              <a:t>Hearing Script</a:t>
            </a:r>
          </a:p>
          <a:p>
            <a:r>
              <a:rPr lang="en-US" dirty="0"/>
              <a:t>This is a hearing script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35</a:t>
            </a:fld>
            <a:endParaRPr lang="en-US"/>
          </a:p>
        </p:txBody>
      </p:sp>
    </p:spTree>
    <p:extLst>
      <p:ext uri="{BB962C8B-B14F-4D97-AF65-F5344CB8AC3E}">
        <p14:creationId xmlns:p14="http://schemas.microsoft.com/office/powerpoint/2010/main" val="3367755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People are going to be uncomfortable.</a:t>
            </a:r>
          </a:p>
          <a:p>
            <a:r>
              <a:rPr lang="en-US" b="0" dirty="0"/>
              <a:t>Confrontation is uncomfortable and a hearing is a confrontation. The set up does not need to make people feel good. If you are aiming to making people uncomfortable you aren’t going to meet your goal. </a:t>
            </a:r>
          </a:p>
          <a:p>
            <a:endParaRPr lang="en-US" b="1" dirty="0"/>
          </a:p>
          <a:p>
            <a:r>
              <a:rPr lang="en-US" b="1" dirty="0"/>
              <a:t>Arrival Location</a:t>
            </a:r>
          </a:p>
          <a:p>
            <a:r>
              <a:rPr lang="en-US" dirty="0"/>
              <a:t>You don’t want both parties marking into the hearing room while your panel is preparing. </a:t>
            </a:r>
          </a:p>
          <a:p>
            <a:r>
              <a:rPr lang="en-US" dirty="0"/>
              <a:t>Direct them to meet in the lobby area. </a:t>
            </a:r>
          </a:p>
          <a:p>
            <a:r>
              <a:rPr lang="en-US" dirty="0"/>
              <a:t>Be there to greet them. </a:t>
            </a:r>
          </a:p>
          <a:p>
            <a:endParaRPr lang="en-US" dirty="0"/>
          </a:p>
          <a:p>
            <a:r>
              <a:rPr lang="en-US" b="1" dirty="0"/>
              <a:t>Breaks and Departures</a:t>
            </a:r>
          </a:p>
          <a:p>
            <a:r>
              <a:rPr lang="en-US" dirty="0"/>
              <a:t>Be upfront that you are going to have them leave separately</a:t>
            </a:r>
          </a:p>
          <a:p>
            <a:r>
              <a:rPr lang="en-US" dirty="0"/>
              <a:t>Direct who leaves the room first (typically person closest to the door)</a:t>
            </a:r>
          </a:p>
          <a:p>
            <a:r>
              <a:rPr lang="en-US" dirty="0"/>
              <a:t>Ask them to leave in different directions</a:t>
            </a:r>
          </a:p>
          <a:p>
            <a:r>
              <a:rPr lang="en-US" dirty="0"/>
              <a:t>Discourage having the panel talk to the remaining student or about the case until everyone has left</a:t>
            </a:r>
          </a:p>
          <a:p>
            <a:r>
              <a:rPr lang="en-US" dirty="0"/>
              <a:t>Keep the recording on if the complainant or respondent are left in the room with the panel</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36</a:t>
            </a:fld>
            <a:endParaRPr lang="en-US"/>
          </a:p>
        </p:txBody>
      </p:sp>
    </p:spTree>
    <p:extLst>
      <p:ext uri="{BB962C8B-B14F-4D97-AF65-F5344CB8AC3E}">
        <p14:creationId xmlns:p14="http://schemas.microsoft.com/office/powerpoint/2010/main" val="4038376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37</a:t>
            </a:fld>
            <a:endParaRPr lang="en-US"/>
          </a:p>
        </p:txBody>
      </p:sp>
    </p:spTree>
    <p:extLst>
      <p:ext uri="{BB962C8B-B14F-4D97-AF65-F5344CB8AC3E}">
        <p14:creationId xmlns:p14="http://schemas.microsoft.com/office/powerpoint/2010/main" val="1002077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38</a:t>
            </a:fld>
            <a:endParaRPr lang="en-US"/>
          </a:p>
        </p:txBody>
      </p:sp>
    </p:spTree>
    <p:extLst>
      <p:ext uri="{BB962C8B-B14F-4D97-AF65-F5344CB8AC3E}">
        <p14:creationId xmlns:p14="http://schemas.microsoft.com/office/powerpoint/2010/main" val="987217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respondent’s lack of comprehension that conduct constituting sexual harassment violates the bodily or emotional autonomy and dignity of a victim does not excuse the misconduct, though genuine lack of understanding may (in a recipient’s discretion) factor into the sanction decision.” 85 Fed. Reg. 30144</a:t>
            </a:r>
          </a:p>
          <a:p>
            <a:endParaRPr lang="en-US" dirty="0"/>
          </a:p>
          <a:p>
            <a:pPr defTabSz="1242148"/>
            <a:r>
              <a:rPr lang="en-US" dirty="0"/>
              <a:t>What about when a student transfers? “The Department does not regulate what information schools must share when a student transfers to a different school and declines to do so here.” 85 Fed. Reg. 30430 	</a:t>
            </a:r>
          </a:p>
          <a:p>
            <a:endParaRPr lang="en-US" dirty="0"/>
          </a:p>
          <a:p>
            <a:r>
              <a:rPr lang="en-US" dirty="0"/>
              <a:t>“The final regulations obligate the recipient to offer supportive measures throughout the grievance process (unless failing to do so would not be clearly unreasonable) thus maintaining a status quo through the grievance process that may continue a short time longer while an appeal is being resolved. The Department believes that in order for an appeal, by either party, to be fully effective, the recipient must wait to act on the determination regarding responsibility while maintaining the status quo between the parties through supportive measures designed to ensure equal access to education.” 85 Fed. Reg. 30393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39</a:t>
            </a:fld>
            <a:endParaRPr lang="en-US"/>
          </a:p>
        </p:txBody>
      </p:sp>
    </p:spTree>
    <p:extLst>
      <p:ext uri="{BB962C8B-B14F-4D97-AF65-F5344CB8AC3E}">
        <p14:creationId xmlns:p14="http://schemas.microsoft.com/office/powerpoint/2010/main" val="118760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4005628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Institution’s choice of remedies will be evaluated by what is not clearly unreasonable in light of the known circumstances. 85 Fed. Reg. 30244</a:t>
            </a:r>
          </a:p>
          <a:p>
            <a:endParaRPr lang="en-US" dirty="0"/>
          </a:p>
          <a:p>
            <a:r>
              <a:rPr lang="en-US" dirty="0"/>
              <a:t>“The Department declines to require remedies for respondents in situations where a complainant is found to have brought a false allegation.” 85 Fed. Reg. 30246 </a:t>
            </a:r>
          </a:p>
          <a:p>
            <a:endParaRPr lang="en-US" dirty="0"/>
          </a:p>
          <a:p>
            <a:r>
              <a:rPr lang="en-US" dirty="0"/>
              <a:t>“Remedies may include the same individualized services described in § 106.30 as ‘supportive measures’ but…remedies need not be non-disciplinary or non-punitive and need not avoid burdening the respondent.  Beyond this, the Department believes recipients should have the flexibility to offer such remedies as they deem appropriate to the individual facts and circumstances of each case, bearing in mind that the purpose of remedies is to restore or preserve the complainant’s equal access to education.” 85 Fed. Reg. 30391</a:t>
            </a:r>
          </a:p>
          <a:p>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40</a:t>
            </a:fld>
            <a:endParaRPr lang="en-US"/>
          </a:p>
        </p:txBody>
      </p:sp>
    </p:spTree>
    <p:extLst>
      <p:ext uri="{BB962C8B-B14F-4D97-AF65-F5344CB8AC3E}">
        <p14:creationId xmlns:p14="http://schemas.microsoft.com/office/powerpoint/2010/main" val="3990219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dirty="0">
                <a:hlinkClick r:id="rId3"/>
              </a:rPr>
              <a:t>Attribution-</a:t>
            </a:r>
            <a:r>
              <a:rPr lang="en-US" dirty="0" err="1">
                <a:hlinkClick r:id="rId3"/>
              </a:rPr>
              <a:t>NonCommercial</a:t>
            </a:r>
            <a:r>
              <a:rPr lang="en-US" dirty="0">
                <a:hlinkClick r:id="rId3"/>
              </a:rPr>
              <a:t>-</a:t>
            </a:r>
            <a:r>
              <a:rPr lang="en-US" dirty="0" err="1">
                <a:hlinkClick r:id="rId3"/>
              </a:rPr>
              <a:t>ShareAlike</a:t>
            </a:r>
            <a:r>
              <a:rPr lang="en-US" dirty="0">
                <a:hlinkClick r:id="rId3"/>
              </a:rPr>
              <a:t> 4.0 International license</a:t>
            </a:r>
            <a:r>
              <a:rPr lang="en-US" dirty="0"/>
              <a:t> (meaning that all educational institutions are free to use, customize, adapt, and re-share the content, with proper attribution, for non-commercial purposes, but the content may not be sold).</a:t>
            </a:r>
          </a:p>
        </p:txBody>
      </p:sp>
      <p:sp>
        <p:nvSpPr>
          <p:cNvPr id="4" name="Slide Number Placeholder 3"/>
          <p:cNvSpPr>
            <a:spLocks noGrp="1"/>
          </p:cNvSpPr>
          <p:nvPr>
            <p:ph type="sldNum" sz="quarter" idx="10"/>
          </p:nvPr>
        </p:nvSpPr>
        <p:spPr/>
        <p:txBody>
          <a:bodyPr/>
          <a:lstStyle/>
          <a:p>
            <a:fld id="{B8796F01-7154-41E0-B48B-A6921757531A}" type="slidenum">
              <a:rPr lang="en-US" smtClean="0"/>
              <a:pPr/>
              <a:t>41</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308667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Sexual Violence Supportive Measures Checklist:</a:t>
            </a:r>
          </a:p>
          <a:p>
            <a:pPr defTabSz="1242148">
              <a:defRPr/>
            </a:pPr>
            <a:r>
              <a:rPr lang="en-US" dirty="0"/>
              <a:t>This list of information and supportive measures should be reviewed with a complainant and respondent then signed at the end of the intake appointment. </a:t>
            </a:r>
          </a:p>
          <a:p>
            <a:pPr defTabSz="1242148">
              <a:defRPr/>
            </a:pPr>
            <a:r>
              <a:rPr lang="en-US" dirty="0"/>
              <a:t>Could be used with a victim at an intake appointment (prior to a formal complaint) or with a complainant or respondent during the first investigation meeting. </a:t>
            </a:r>
          </a:p>
          <a:p>
            <a:pPr defTabSz="1242148">
              <a:defRPr/>
            </a:pPr>
            <a:endParaRPr lang="en-US" dirty="0"/>
          </a:p>
          <a:p>
            <a:pPr defTabSz="1242148">
              <a:defRPr/>
            </a:pPr>
            <a:r>
              <a:rPr lang="en-US" dirty="0"/>
              <a:t>Summary of Resources:</a:t>
            </a:r>
          </a:p>
          <a:p>
            <a:pPr defTabSz="1242148">
              <a:defRPr/>
            </a:pPr>
            <a:r>
              <a:rPr lang="en-US" dirty="0" err="1"/>
              <a:t>VAWA</a:t>
            </a:r>
            <a:r>
              <a:rPr lang="en-US" dirty="0"/>
              <a:t> Requirements- Notify individuals in writing of resources and rights</a:t>
            </a:r>
          </a:p>
          <a:p>
            <a:pPr defTabSz="1242148">
              <a:defRPr/>
            </a:pPr>
            <a:endParaRPr lang="en-US" dirty="0"/>
          </a:p>
          <a:p>
            <a:r>
              <a:rPr lang="en-US" dirty="0"/>
              <a:t>Investigation Process Overview Checklist:</a:t>
            </a:r>
          </a:p>
          <a:p>
            <a:pPr defTabSz="1242148">
              <a:defRPr/>
            </a:pPr>
            <a:r>
              <a:rPr lang="en-US" dirty="0"/>
              <a:t>This is an internal checklist for the investigator – not provided to the student</a:t>
            </a:r>
          </a:p>
          <a:p>
            <a:pPr defTabSz="1242148">
              <a:defRPr/>
            </a:pPr>
            <a:r>
              <a:rPr lang="en-US" dirty="0"/>
              <a:t>This information is covered with the complainant and respondent during their first investigation meeting. </a:t>
            </a:r>
          </a:p>
          <a:p>
            <a:pPr defTabSz="1242148">
              <a:defRPr/>
            </a:pPr>
            <a:endParaRPr lang="en-US" dirty="0"/>
          </a:p>
          <a:p>
            <a:pPr defTabSz="1242148">
              <a:defRPr/>
            </a:pPr>
            <a:r>
              <a:rPr lang="en-US" dirty="0"/>
              <a:t>Investigation and Hearing Flow Chart:</a:t>
            </a:r>
          </a:p>
          <a:p>
            <a:r>
              <a:rPr lang="en-US" dirty="0"/>
              <a:t>In the first meeting with the complainant and respondent, a review of the investigation process will need to be conducted. </a:t>
            </a:r>
          </a:p>
          <a:p>
            <a:r>
              <a:rPr lang="en-US" dirty="0"/>
              <a:t>Create a flowchart to review in person with the complainant and respondent. </a:t>
            </a:r>
          </a:p>
          <a:p>
            <a:r>
              <a:rPr lang="en-US" dirty="0"/>
              <a:t>Attach the flowchart to investigation notices. </a:t>
            </a:r>
          </a:p>
          <a:p>
            <a:r>
              <a:rPr lang="en-US" dirty="0"/>
              <a:t>Go over the flow chart at the start of each investigation meeting identify the step you are currently on.</a:t>
            </a:r>
          </a:p>
          <a:p>
            <a:endParaRPr lang="en-US" dirty="0"/>
          </a:p>
          <a:p>
            <a:pPr defTabSz="1242148">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72928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43783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Informal resolution is available “At any time prior to reaching a determination regarding responsibility the recipient may facilitate an informal resolution process”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65783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418785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ystem.suny.edu/sci/tix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tudentconduct.okstate.edu/ConductProces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2" y="1498601"/>
            <a:ext cx="7365629" cy="3298825"/>
          </a:xfrm>
        </p:spPr>
        <p:txBody>
          <a:bodyPr>
            <a:normAutofit/>
          </a:bodyPr>
          <a:lstStyle/>
          <a:p>
            <a:r>
              <a:rPr lang="en-US" sz="6600" dirty="0"/>
              <a:t>Title IX </a:t>
            </a:r>
            <a:br>
              <a:rPr lang="en-US" sz="6600" dirty="0"/>
            </a:br>
            <a:r>
              <a:rPr lang="en-US" sz="6600" dirty="0"/>
              <a:t>Webinar #3</a:t>
            </a:r>
          </a:p>
        </p:txBody>
      </p:sp>
      <p:sp>
        <p:nvSpPr>
          <p:cNvPr id="3" name="Subtitle 2"/>
          <p:cNvSpPr>
            <a:spLocks noGrp="1"/>
          </p:cNvSpPr>
          <p:nvPr>
            <p:ph type="subTitle" idx="1"/>
          </p:nvPr>
        </p:nvSpPr>
        <p:spPr>
          <a:xfrm>
            <a:off x="4672382" y="4927600"/>
            <a:ext cx="7899029" cy="1244600"/>
          </a:xfrm>
        </p:spPr>
        <p:txBody>
          <a:bodyPr>
            <a:normAutofit/>
          </a:bodyPr>
          <a:lstStyle/>
          <a:p>
            <a:r>
              <a:rPr lang="en-US" sz="2000" dirty="0"/>
              <a:t>Mackenzie Wilfong, Brandee Hancock &amp; </a:t>
            </a:r>
            <a:r>
              <a:rPr lang="en-US" sz="2000" dirty="0" err="1"/>
              <a:t>Aleigha</a:t>
            </a:r>
            <a:r>
              <a:rPr lang="en-US" sz="2000" dirty="0"/>
              <a:t> </a:t>
            </a:r>
            <a:r>
              <a:rPr lang="en-US" sz="2000"/>
              <a:t>Mariott</a:t>
            </a:r>
            <a:endParaRPr lang="en-US" sz="2000" dirty="0"/>
          </a:p>
          <a:p>
            <a:r>
              <a:rPr lang="en-US" sz="2000" dirty="0"/>
              <a:t>July 2020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4D66-9B9F-45BF-85B2-DECD7CDA0A22}"/>
              </a:ext>
            </a:extLst>
          </p:cNvPr>
          <p:cNvSpPr>
            <a:spLocks noGrp="1"/>
          </p:cNvSpPr>
          <p:nvPr>
            <p:ph type="title"/>
          </p:nvPr>
        </p:nvSpPr>
        <p:spPr/>
        <p:txBody>
          <a:bodyPr/>
          <a:lstStyle/>
          <a:p>
            <a:r>
              <a:rPr lang="en-US" dirty="0"/>
              <a:t>Where does informal resolution fit?</a:t>
            </a:r>
          </a:p>
        </p:txBody>
      </p:sp>
      <p:sp>
        <p:nvSpPr>
          <p:cNvPr id="3" name="Content Placeholder 2">
            <a:extLst>
              <a:ext uri="{FF2B5EF4-FFF2-40B4-BE49-F238E27FC236}">
                <a16:creationId xmlns:a16="http://schemas.microsoft.com/office/drawing/2014/main" id="{BFB9B808-C04A-47BF-AB0D-A5D6C8D3D46B}"/>
              </a:ext>
            </a:extLst>
          </p:cNvPr>
          <p:cNvSpPr>
            <a:spLocks noGrp="1"/>
          </p:cNvSpPr>
          <p:nvPr>
            <p:ph idx="1"/>
          </p:nvPr>
        </p:nvSpPr>
        <p:spPr/>
        <p:txBody>
          <a:bodyPr>
            <a:normAutofit/>
          </a:bodyPr>
          <a:lstStyle/>
          <a:p>
            <a:r>
              <a:rPr lang="en-US" dirty="0"/>
              <a:t>Informal resolution is available “[a]t any time prior to reaching a determination regarding responsibility the recipient may facilitate an informal resolution process.”</a:t>
            </a:r>
          </a:p>
          <a:p>
            <a:r>
              <a:rPr lang="en-US" dirty="0"/>
              <a:t>I would suggest that if you are going to attempt to utilize informal resolution you mention it early.  </a:t>
            </a:r>
          </a:p>
          <a:p>
            <a:r>
              <a:rPr lang="en-US" dirty="0"/>
              <a:t>I was unable to find data about success rates for informal resolution based upon timing in the Title IX process.  There are interesting statistics from mediation timing in litigation in the pre-trial phase vs. appeals that may be instructive.    </a:t>
            </a:r>
          </a:p>
          <a:p>
            <a:pPr lvl="1"/>
            <a:r>
              <a:rPr lang="en-US" dirty="0"/>
              <a:t>This data tells us that those cases most readily amenable to mediation often settle early.  </a:t>
            </a:r>
          </a:p>
          <a:p>
            <a:endParaRPr lang="en-US" dirty="0"/>
          </a:p>
        </p:txBody>
      </p:sp>
      <p:sp>
        <p:nvSpPr>
          <p:cNvPr id="4" name="Slide Number Placeholder 3">
            <a:extLst>
              <a:ext uri="{FF2B5EF4-FFF2-40B4-BE49-F238E27FC236}">
                <a16:creationId xmlns:a16="http://schemas.microsoft.com/office/drawing/2014/main" id="{BDAF096C-1E9B-4C87-93CB-A8277474E818}"/>
              </a:ext>
            </a:extLst>
          </p:cNvPr>
          <p:cNvSpPr>
            <a:spLocks noGrp="1"/>
          </p:cNvSpPr>
          <p:nvPr>
            <p:ph type="sldNum" sz="quarter" idx="12"/>
          </p:nvPr>
        </p:nvSpPr>
        <p:spPr/>
        <p:txBody>
          <a:bodyPr/>
          <a:lstStyle/>
          <a:p>
            <a:fld id="{DA60BA0E-20D0-4E7C-B286-26C960A6788F}" type="slidenum">
              <a:rPr lang="en-US" smtClean="0"/>
              <a:t>10</a:t>
            </a:fld>
            <a:endParaRPr lang="en-US"/>
          </a:p>
        </p:txBody>
      </p:sp>
    </p:spTree>
    <p:extLst>
      <p:ext uri="{BB962C8B-B14F-4D97-AF65-F5344CB8AC3E}">
        <p14:creationId xmlns:p14="http://schemas.microsoft.com/office/powerpoint/2010/main" val="260816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0F8-8013-4ED0-A02E-4A8947EE7715}"/>
              </a:ext>
            </a:extLst>
          </p:cNvPr>
          <p:cNvSpPr>
            <a:spLocks noGrp="1"/>
          </p:cNvSpPr>
          <p:nvPr>
            <p:ph type="title"/>
          </p:nvPr>
        </p:nvSpPr>
        <p:spPr/>
        <p:txBody>
          <a:bodyPr>
            <a:normAutofit/>
          </a:bodyPr>
          <a:lstStyle/>
          <a:p>
            <a:r>
              <a:rPr lang="en-US" dirty="0"/>
              <a:t>Interviews and Evidence changes</a:t>
            </a:r>
          </a:p>
        </p:txBody>
      </p:sp>
    </p:spTree>
    <p:extLst>
      <p:ext uri="{BB962C8B-B14F-4D97-AF65-F5344CB8AC3E}">
        <p14:creationId xmlns:p14="http://schemas.microsoft.com/office/powerpoint/2010/main" val="219556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F391-A91A-4859-8AA2-DAD165A05DF7}"/>
              </a:ext>
            </a:extLst>
          </p:cNvPr>
          <p:cNvSpPr>
            <a:spLocks noGrp="1"/>
          </p:cNvSpPr>
          <p:nvPr>
            <p:ph type="title"/>
          </p:nvPr>
        </p:nvSpPr>
        <p:spPr/>
        <p:txBody>
          <a:bodyPr/>
          <a:lstStyle/>
          <a:p>
            <a:r>
              <a:rPr lang="en-US" dirty="0"/>
              <a:t>Interview scheduling</a:t>
            </a:r>
          </a:p>
        </p:txBody>
      </p:sp>
      <p:sp>
        <p:nvSpPr>
          <p:cNvPr id="3" name="Content Placeholder 2">
            <a:extLst>
              <a:ext uri="{FF2B5EF4-FFF2-40B4-BE49-F238E27FC236}">
                <a16:creationId xmlns:a16="http://schemas.microsoft.com/office/drawing/2014/main" id="{C6C16FA5-51CC-4EB1-A955-56B5A4D6E26E}"/>
              </a:ext>
            </a:extLst>
          </p:cNvPr>
          <p:cNvSpPr>
            <a:spLocks noGrp="1"/>
          </p:cNvSpPr>
          <p:nvPr>
            <p:ph idx="1"/>
          </p:nvPr>
        </p:nvSpPr>
        <p:spPr/>
        <p:txBody>
          <a:bodyPr>
            <a:normAutofit/>
          </a:bodyPr>
          <a:lstStyle/>
          <a:p>
            <a:r>
              <a:rPr lang="en-US" dirty="0"/>
              <a:t>The burden is now clearly on the institution to compile evidence.</a:t>
            </a:r>
          </a:p>
          <a:p>
            <a:r>
              <a:rPr lang="en-US" dirty="0"/>
              <a:t>You must allow “sufficient time for the party to prepare to participate” before interviews</a:t>
            </a:r>
          </a:p>
          <a:p>
            <a:pPr lvl="1"/>
            <a:r>
              <a:rPr lang="en-US" dirty="0"/>
              <a:t>You need to consider this when scheduling the interview.</a:t>
            </a:r>
          </a:p>
          <a:p>
            <a:pPr lvl="1"/>
            <a:r>
              <a:rPr lang="en-US" dirty="0"/>
              <a:t>You may want to look at the class schedule, and choose a time when not in class with a reasonable amount of notice and be consistent with this for both parties.  </a:t>
            </a:r>
          </a:p>
          <a:p>
            <a:pPr lvl="1"/>
            <a:r>
              <a:rPr lang="en-US" dirty="0"/>
              <a:t>This “sufficient time” standard mentions parties not witnesses – presumably they do not require as much time to prepare.  </a:t>
            </a:r>
          </a:p>
          <a:p>
            <a:pPr marL="0" indent="0">
              <a:buNone/>
            </a:pPr>
            <a:endParaRPr lang="en-US" dirty="0"/>
          </a:p>
        </p:txBody>
      </p:sp>
      <p:sp>
        <p:nvSpPr>
          <p:cNvPr id="4" name="Slide Number Placeholder 3">
            <a:extLst>
              <a:ext uri="{FF2B5EF4-FFF2-40B4-BE49-F238E27FC236}">
                <a16:creationId xmlns:a16="http://schemas.microsoft.com/office/drawing/2014/main" id="{0B3EFE58-D411-45DE-9B15-52A9A5741458}"/>
              </a:ext>
            </a:extLst>
          </p:cNvPr>
          <p:cNvSpPr>
            <a:spLocks noGrp="1"/>
          </p:cNvSpPr>
          <p:nvPr>
            <p:ph type="sldNum" sz="quarter" idx="12"/>
          </p:nvPr>
        </p:nvSpPr>
        <p:spPr/>
        <p:txBody>
          <a:bodyPr/>
          <a:lstStyle/>
          <a:p>
            <a:fld id="{DA60BA0E-20D0-4E7C-B286-26C960A6788F}" type="slidenum">
              <a:rPr lang="en-US" smtClean="0"/>
              <a:t>12</a:t>
            </a:fld>
            <a:endParaRPr lang="en-US"/>
          </a:p>
        </p:txBody>
      </p:sp>
    </p:spTree>
    <p:extLst>
      <p:ext uri="{BB962C8B-B14F-4D97-AF65-F5344CB8AC3E}">
        <p14:creationId xmlns:p14="http://schemas.microsoft.com/office/powerpoint/2010/main" val="376372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117D-97F7-48E5-8CC1-DE3D96DE4176}"/>
              </a:ext>
            </a:extLst>
          </p:cNvPr>
          <p:cNvSpPr>
            <a:spLocks noGrp="1"/>
          </p:cNvSpPr>
          <p:nvPr>
            <p:ph type="title"/>
          </p:nvPr>
        </p:nvSpPr>
        <p:spPr/>
        <p:txBody>
          <a:bodyPr/>
          <a:lstStyle/>
          <a:p>
            <a:r>
              <a:rPr lang="en-US" dirty="0"/>
              <a:t>Gathering Evidence</a:t>
            </a:r>
          </a:p>
        </p:txBody>
      </p:sp>
      <p:sp>
        <p:nvSpPr>
          <p:cNvPr id="3" name="Content Placeholder 2">
            <a:extLst>
              <a:ext uri="{FF2B5EF4-FFF2-40B4-BE49-F238E27FC236}">
                <a16:creationId xmlns:a16="http://schemas.microsoft.com/office/drawing/2014/main" id="{160B582C-7148-45C0-A4D8-2541D6EB00C3}"/>
              </a:ext>
            </a:extLst>
          </p:cNvPr>
          <p:cNvSpPr>
            <a:spLocks noGrp="1"/>
          </p:cNvSpPr>
          <p:nvPr>
            <p:ph idx="1"/>
          </p:nvPr>
        </p:nvSpPr>
        <p:spPr/>
        <p:txBody>
          <a:bodyPr>
            <a:normAutofit fontScale="92500"/>
          </a:bodyPr>
          <a:lstStyle/>
          <a:p>
            <a:r>
              <a:rPr lang="en-US" dirty="0"/>
              <a:t>The burden of gathering evidence sufficient to reach a determination is on the institution, not the parties. § 106.45(b)(5)(</a:t>
            </a:r>
            <a:r>
              <a:rPr lang="en-US" dirty="0" err="1"/>
              <a:t>i</a:t>
            </a:r>
            <a:r>
              <a:rPr lang="en-US" dirty="0"/>
              <a:t>).</a:t>
            </a:r>
          </a:p>
          <a:p>
            <a:r>
              <a:rPr lang="en-US" dirty="0"/>
              <a:t>Trauma-informed questioning can be conducted by the investigator.</a:t>
            </a:r>
          </a:p>
          <a:p>
            <a:r>
              <a:rPr lang="en-US" dirty="0"/>
              <a:t>Must provide an equal opportunity for the parties to present witnesses, including fact and expert witnesses, and other inculpatory and exculpatory evidence. § 106.45(b)(5)(ii)</a:t>
            </a:r>
          </a:p>
          <a:p>
            <a:pPr lvl="1"/>
            <a:r>
              <a:rPr lang="en-US" dirty="0"/>
              <a:t>Parties do not have a right to depose others or issue subpoenas. 85 Fed. Reg. 30306</a:t>
            </a:r>
          </a:p>
          <a:p>
            <a:r>
              <a:rPr lang="en-US" dirty="0"/>
              <a:t>Cannot restrict the parties’ ability to discuss the allegations being investigated. § 106.45(b)(5)(iii)</a:t>
            </a:r>
          </a:p>
        </p:txBody>
      </p:sp>
      <p:sp>
        <p:nvSpPr>
          <p:cNvPr id="4" name="Slide Number Placeholder 3">
            <a:extLst>
              <a:ext uri="{FF2B5EF4-FFF2-40B4-BE49-F238E27FC236}">
                <a16:creationId xmlns:a16="http://schemas.microsoft.com/office/drawing/2014/main" id="{FCDBB65A-1825-4462-B743-B42F8A79B549}"/>
              </a:ext>
            </a:extLst>
          </p:cNvPr>
          <p:cNvSpPr>
            <a:spLocks noGrp="1"/>
          </p:cNvSpPr>
          <p:nvPr>
            <p:ph type="sldNum" sz="quarter" idx="12"/>
          </p:nvPr>
        </p:nvSpPr>
        <p:spPr/>
        <p:txBody>
          <a:bodyPr/>
          <a:lstStyle/>
          <a:p>
            <a:fld id="{DA60BA0E-20D0-4E7C-B286-26C960A6788F}" type="slidenum">
              <a:rPr lang="en-US" smtClean="0"/>
              <a:t>13</a:t>
            </a:fld>
            <a:endParaRPr lang="en-US"/>
          </a:p>
        </p:txBody>
      </p:sp>
    </p:spTree>
    <p:extLst>
      <p:ext uri="{BB962C8B-B14F-4D97-AF65-F5344CB8AC3E}">
        <p14:creationId xmlns:p14="http://schemas.microsoft.com/office/powerpoint/2010/main" val="169446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1A22-A3C1-4059-9869-F7E900B8715E}"/>
              </a:ext>
            </a:extLst>
          </p:cNvPr>
          <p:cNvSpPr>
            <a:spLocks noGrp="1"/>
          </p:cNvSpPr>
          <p:nvPr>
            <p:ph type="title"/>
          </p:nvPr>
        </p:nvSpPr>
        <p:spPr/>
        <p:txBody>
          <a:bodyPr/>
          <a:lstStyle/>
          <a:p>
            <a:r>
              <a:rPr lang="en-US" dirty="0"/>
              <a:t>Right to Review Evidence</a:t>
            </a:r>
          </a:p>
        </p:txBody>
      </p:sp>
      <p:sp>
        <p:nvSpPr>
          <p:cNvPr id="3" name="Content Placeholder 2">
            <a:extLst>
              <a:ext uri="{FF2B5EF4-FFF2-40B4-BE49-F238E27FC236}">
                <a16:creationId xmlns:a16="http://schemas.microsoft.com/office/drawing/2014/main" id="{9715AA92-48D8-40BF-B52E-969A53BB8778}"/>
              </a:ext>
            </a:extLst>
          </p:cNvPr>
          <p:cNvSpPr>
            <a:spLocks noGrp="1"/>
          </p:cNvSpPr>
          <p:nvPr>
            <p:ph idx="1"/>
          </p:nvPr>
        </p:nvSpPr>
        <p:spPr/>
        <p:txBody>
          <a:bodyPr>
            <a:normAutofit fontScale="85000" lnSpcReduction="20000"/>
          </a:bodyPr>
          <a:lstStyle/>
          <a:p>
            <a:r>
              <a:rPr lang="en-US" dirty="0"/>
              <a:t>Both parties must have an equal opportunity to inspect and review any evidence obtained as part of the investigation that is directly related to the allegations, including the evidence upon which the institution does not intend to rely in reaching a determination regarding responsibility and inculpatory or exculpatory evidence, whether obtained from a party or other source. § 106.45(b)(3)(vi)</a:t>
            </a:r>
          </a:p>
          <a:p>
            <a:pPr lvl="1"/>
            <a:r>
              <a:rPr lang="en-US" dirty="0"/>
              <a:t>Inculpatory – evidence that tends to show Respondent is responsible</a:t>
            </a:r>
          </a:p>
          <a:p>
            <a:pPr lvl="1"/>
            <a:r>
              <a:rPr lang="en-US" dirty="0"/>
              <a:t>Exculpatory – evidence that tends to show Respondent is not responsible </a:t>
            </a:r>
          </a:p>
          <a:p>
            <a:r>
              <a:rPr lang="en-US" dirty="0"/>
              <a:t>No definition of “directly related” evidence in the Regulations, but may mean more than just evidence that is “relevant” – institution has discretion.  85 Fed. Reg. 30310</a:t>
            </a:r>
          </a:p>
          <a:p>
            <a:pPr lvl="1"/>
            <a:r>
              <a:rPr lang="en-US" dirty="0"/>
              <a:t>Relevance determined by “applying logic and common sense” but not by applying legal expertise. 85 Fed. Reg. 30320</a:t>
            </a:r>
          </a:p>
          <a:p>
            <a:r>
              <a:rPr lang="en-US" dirty="0"/>
              <a:t>Investigator should not screen out evidence the investigator does not believe is relevant.  85 Fed. Reg. 30304</a:t>
            </a:r>
          </a:p>
        </p:txBody>
      </p:sp>
      <p:sp>
        <p:nvSpPr>
          <p:cNvPr id="4" name="Slide Number Placeholder 3">
            <a:extLst>
              <a:ext uri="{FF2B5EF4-FFF2-40B4-BE49-F238E27FC236}">
                <a16:creationId xmlns:a16="http://schemas.microsoft.com/office/drawing/2014/main" id="{3DA371D8-495F-42CB-BD3C-0AE8F379A895}"/>
              </a:ext>
            </a:extLst>
          </p:cNvPr>
          <p:cNvSpPr>
            <a:spLocks noGrp="1"/>
          </p:cNvSpPr>
          <p:nvPr>
            <p:ph type="sldNum" sz="quarter" idx="12"/>
          </p:nvPr>
        </p:nvSpPr>
        <p:spPr/>
        <p:txBody>
          <a:bodyPr/>
          <a:lstStyle/>
          <a:p>
            <a:fld id="{DA60BA0E-20D0-4E7C-B286-26C960A6788F}" type="slidenum">
              <a:rPr lang="en-US" smtClean="0"/>
              <a:t>14</a:t>
            </a:fld>
            <a:endParaRPr lang="en-US"/>
          </a:p>
        </p:txBody>
      </p:sp>
    </p:spTree>
    <p:extLst>
      <p:ext uri="{BB962C8B-B14F-4D97-AF65-F5344CB8AC3E}">
        <p14:creationId xmlns:p14="http://schemas.microsoft.com/office/powerpoint/2010/main" val="123859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1F6E-30A3-4586-B699-E85F1459BE54}"/>
              </a:ext>
            </a:extLst>
          </p:cNvPr>
          <p:cNvSpPr>
            <a:spLocks noGrp="1"/>
          </p:cNvSpPr>
          <p:nvPr>
            <p:ph type="title"/>
          </p:nvPr>
        </p:nvSpPr>
        <p:spPr/>
        <p:txBody>
          <a:bodyPr/>
          <a:lstStyle/>
          <a:p>
            <a:r>
              <a:rPr lang="en-US" dirty="0"/>
              <a:t>Two Pre-Hearing Evidence Sharing Opportunities</a:t>
            </a:r>
          </a:p>
        </p:txBody>
      </p:sp>
      <p:sp>
        <p:nvSpPr>
          <p:cNvPr id="3" name="Content Placeholder 2">
            <a:extLst>
              <a:ext uri="{FF2B5EF4-FFF2-40B4-BE49-F238E27FC236}">
                <a16:creationId xmlns:a16="http://schemas.microsoft.com/office/drawing/2014/main" id="{BB3BAAA0-DF93-4E5F-93BD-5863DC8F1456}"/>
              </a:ext>
            </a:extLst>
          </p:cNvPr>
          <p:cNvSpPr>
            <a:spLocks noGrp="1"/>
          </p:cNvSpPr>
          <p:nvPr>
            <p:ph idx="1"/>
          </p:nvPr>
        </p:nvSpPr>
        <p:spPr/>
        <p:txBody>
          <a:bodyPr>
            <a:normAutofit/>
          </a:bodyPr>
          <a:lstStyle/>
          <a:p>
            <a:r>
              <a:rPr lang="en-US" dirty="0"/>
              <a:t>Large production before the investigative report is issued</a:t>
            </a:r>
          </a:p>
          <a:p>
            <a:pPr lvl="1"/>
            <a:r>
              <a:rPr lang="en-US" dirty="0"/>
              <a:t>Before the investigator issues their report, the parties must have at least ten days to review “any” relevant information “</a:t>
            </a:r>
            <a:r>
              <a:rPr lang="en-US" b="1" dirty="0"/>
              <a:t>directly related </a:t>
            </a:r>
            <a:r>
              <a:rPr lang="en-US" dirty="0"/>
              <a:t>to the allegations raised in a formal complaint” gathered by the investigators, including both inculpatory and exculpatory evidence.</a:t>
            </a:r>
          </a:p>
          <a:p>
            <a:r>
              <a:rPr lang="en-US" dirty="0"/>
              <a:t>More narrow production</a:t>
            </a:r>
          </a:p>
          <a:p>
            <a:pPr lvl="1"/>
            <a:r>
              <a:rPr lang="en-US" dirty="0"/>
              <a:t>Create an investigative report that fairly summarizes relevant evidence and, at least 10 days prior to a hearing (if a hearing is required under this section or otherwise provided) or other time of determination regarding responsibility, send to each party and the party’s advisor, if any, the investigative report in an electronic format or a hard copy, for their review and written response. </a:t>
            </a:r>
          </a:p>
        </p:txBody>
      </p:sp>
      <p:sp>
        <p:nvSpPr>
          <p:cNvPr id="4" name="Slide Number Placeholder 3">
            <a:extLst>
              <a:ext uri="{FF2B5EF4-FFF2-40B4-BE49-F238E27FC236}">
                <a16:creationId xmlns:a16="http://schemas.microsoft.com/office/drawing/2014/main" id="{B92F1A1C-1535-4EEF-A32E-0039B4C83777}"/>
              </a:ext>
            </a:extLst>
          </p:cNvPr>
          <p:cNvSpPr>
            <a:spLocks noGrp="1"/>
          </p:cNvSpPr>
          <p:nvPr>
            <p:ph type="sldNum" sz="quarter" idx="12"/>
          </p:nvPr>
        </p:nvSpPr>
        <p:spPr/>
        <p:txBody>
          <a:bodyPr/>
          <a:lstStyle/>
          <a:p>
            <a:fld id="{DA60BA0E-20D0-4E7C-B286-26C960A6788F}" type="slidenum">
              <a:rPr lang="en-US" smtClean="0"/>
              <a:t>15</a:t>
            </a:fld>
            <a:endParaRPr lang="en-US"/>
          </a:p>
        </p:txBody>
      </p:sp>
    </p:spTree>
    <p:extLst>
      <p:ext uri="{BB962C8B-B14F-4D97-AF65-F5344CB8AC3E}">
        <p14:creationId xmlns:p14="http://schemas.microsoft.com/office/powerpoint/2010/main" val="6728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F391-A91A-4859-8AA2-DAD165A05DF7}"/>
              </a:ext>
            </a:extLst>
          </p:cNvPr>
          <p:cNvSpPr>
            <a:spLocks noGrp="1"/>
          </p:cNvSpPr>
          <p:nvPr>
            <p:ph type="title"/>
          </p:nvPr>
        </p:nvSpPr>
        <p:spPr/>
        <p:txBody>
          <a:bodyPr/>
          <a:lstStyle/>
          <a:p>
            <a:r>
              <a:rPr lang="en-US" dirty="0"/>
              <a:t>Evidence sharing pre-report</a:t>
            </a:r>
          </a:p>
        </p:txBody>
      </p:sp>
      <p:sp>
        <p:nvSpPr>
          <p:cNvPr id="3" name="Content Placeholder 2">
            <a:extLst>
              <a:ext uri="{FF2B5EF4-FFF2-40B4-BE49-F238E27FC236}">
                <a16:creationId xmlns:a16="http://schemas.microsoft.com/office/drawing/2014/main" id="{C6C16FA5-51CC-4EB1-A955-56B5A4D6E26E}"/>
              </a:ext>
            </a:extLst>
          </p:cNvPr>
          <p:cNvSpPr>
            <a:spLocks noGrp="1"/>
          </p:cNvSpPr>
          <p:nvPr>
            <p:ph idx="1"/>
          </p:nvPr>
        </p:nvSpPr>
        <p:spPr/>
        <p:txBody>
          <a:bodyPr>
            <a:normAutofit lnSpcReduction="10000"/>
          </a:bodyPr>
          <a:lstStyle/>
          <a:p>
            <a:r>
              <a:rPr lang="en-US" dirty="0"/>
              <a:t>Before the investigator issues their report, the parties must have at least ten days to review “any” relevant information “</a:t>
            </a:r>
            <a:r>
              <a:rPr lang="en-US" b="1" dirty="0"/>
              <a:t>directly related</a:t>
            </a:r>
            <a:r>
              <a:rPr lang="en-US" dirty="0"/>
              <a:t> to the allegations raised in a formal complaint” gathered by the investigators, including both inculpatory and exculpatory evidence. At the end of that ten day period, the parties have the right to submit a written response.</a:t>
            </a:r>
          </a:p>
          <a:p>
            <a:r>
              <a:rPr lang="en-US" dirty="0"/>
              <a:t>If the written response triggers additional investigative responsibilities and those responsibilities uncover additional evidence, then the parties will be given another opportunity to respond. This may result in a second cycle of inspection and review of evidence, if not more, so the complexities of this process should be factored into your planning.</a:t>
            </a:r>
          </a:p>
        </p:txBody>
      </p:sp>
      <p:sp>
        <p:nvSpPr>
          <p:cNvPr id="4" name="Slide Number Placeholder 3">
            <a:extLst>
              <a:ext uri="{FF2B5EF4-FFF2-40B4-BE49-F238E27FC236}">
                <a16:creationId xmlns:a16="http://schemas.microsoft.com/office/drawing/2014/main" id="{0B3EFE58-D411-45DE-9B15-52A9A5741458}"/>
              </a:ext>
            </a:extLst>
          </p:cNvPr>
          <p:cNvSpPr>
            <a:spLocks noGrp="1"/>
          </p:cNvSpPr>
          <p:nvPr>
            <p:ph type="sldNum" sz="quarter" idx="12"/>
          </p:nvPr>
        </p:nvSpPr>
        <p:spPr/>
        <p:txBody>
          <a:bodyPr/>
          <a:lstStyle/>
          <a:p>
            <a:fld id="{DA60BA0E-20D0-4E7C-B286-26C960A6788F}" type="slidenum">
              <a:rPr lang="en-US" smtClean="0"/>
              <a:t>16</a:t>
            </a:fld>
            <a:endParaRPr lang="en-US"/>
          </a:p>
        </p:txBody>
      </p:sp>
    </p:spTree>
    <p:extLst>
      <p:ext uri="{BB962C8B-B14F-4D97-AF65-F5344CB8AC3E}">
        <p14:creationId xmlns:p14="http://schemas.microsoft.com/office/powerpoint/2010/main" val="7709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286E-0D74-47C4-B7F8-01B55E957176}"/>
              </a:ext>
            </a:extLst>
          </p:cNvPr>
          <p:cNvSpPr>
            <a:spLocks noGrp="1"/>
          </p:cNvSpPr>
          <p:nvPr>
            <p:ph type="title"/>
          </p:nvPr>
        </p:nvSpPr>
        <p:spPr/>
        <p:txBody>
          <a:bodyPr/>
          <a:lstStyle/>
          <a:p>
            <a:r>
              <a:rPr lang="en-US" dirty="0"/>
              <a:t>How do you share evidence?</a:t>
            </a:r>
          </a:p>
        </p:txBody>
      </p:sp>
      <p:sp>
        <p:nvSpPr>
          <p:cNvPr id="3" name="Content Placeholder 2">
            <a:extLst>
              <a:ext uri="{FF2B5EF4-FFF2-40B4-BE49-F238E27FC236}">
                <a16:creationId xmlns:a16="http://schemas.microsoft.com/office/drawing/2014/main" id="{EE9BC0EC-3879-407C-A0B4-7CADA056910B}"/>
              </a:ext>
            </a:extLst>
          </p:cNvPr>
          <p:cNvSpPr>
            <a:spLocks noGrp="1"/>
          </p:cNvSpPr>
          <p:nvPr>
            <p:ph idx="1"/>
          </p:nvPr>
        </p:nvSpPr>
        <p:spPr/>
        <p:txBody>
          <a:bodyPr>
            <a:normAutofit lnSpcReduction="10000"/>
          </a:bodyPr>
          <a:lstStyle/>
          <a:p>
            <a:r>
              <a:rPr lang="en-US" dirty="0"/>
              <a:t>The Department does not require or recommend a particular means of sharing this information.  </a:t>
            </a:r>
          </a:p>
          <a:p>
            <a:r>
              <a:rPr lang="en-US" dirty="0"/>
              <a:t>Many institutions have already developed electronic file-sharing protocols in the wake of the Coronavirus/COVID-19 Pandemic to facilitate remote investigations and hearings.</a:t>
            </a:r>
          </a:p>
          <a:p>
            <a:r>
              <a:rPr lang="en-US" dirty="0"/>
              <a:t>What is the DOE trying to address?  </a:t>
            </a:r>
          </a:p>
          <a:p>
            <a:pPr lvl="1"/>
            <a:r>
              <a:rPr lang="en-US" dirty="0"/>
              <a:t>The Department is critical of policies requiring parties “to sit in a certain room in the recipient’s facility, for only a certain length of time, with or without the ability to take notes while reviewing the evidence, and perhaps while supervised by a recipient administrator”; such practices “have reduced the meaningfulness of the party’s opportunity to review evidence and use that review to further the party’s interests.” 85 Fed. Reg. 30,026, 30,307</a:t>
            </a:r>
          </a:p>
          <a:p>
            <a:endParaRPr lang="en-US" dirty="0"/>
          </a:p>
        </p:txBody>
      </p:sp>
      <p:sp>
        <p:nvSpPr>
          <p:cNvPr id="4" name="Slide Number Placeholder 3">
            <a:extLst>
              <a:ext uri="{FF2B5EF4-FFF2-40B4-BE49-F238E27FC236}">
                <a16:creationId xmlns:a16="http://schemas.microsoft.com/office/drawing/2014/main" id="{AC4BAC50-366B-4895-A464-90044EDA2358}"/>
              </a:ext>
            </a:extLst>
          </p:cNvPr>
          <p:cNvSpPr>
            <a:spLocks noGrp="1"/>
          </p:cNvSpPr>
          <p:nvPr>
            <p:ph type="sldNum" sz="quarter" idx="12"/>
          </p:nvPr>
        </p:nvSpPr>
        <p:spPr/>
        <p:txBody>
          <a:bodyPr/>
          <a:lstStyle/>
          <a:p>
            <a:fld id="{DA60BA0E-20D0-4E7C-B286-26C960A6788F}" type="slidenum">
              <a:rPr lang="en-US" smtClean="0"/>
              <a:t>17</a:t>
            </a:fld>
            <a:endParaRPr lang="en-US"/>
          </a:p>
        </p:txBody>
      </p:sp>
    </p:spTree>
    <p:extLst>
      <p:ext uri="{BB962C8B-B14F-4D97-AF65-F5344CB8AC3E}">
        <p14:creationId xmlns:p14="http://schemas.microsoft.com/office/powerpoint/2010/main" val="229927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F72C-B2C0-4F01-8604-5109086B2211}"/>
              </a:ext>
            </a:extLst>
          </p:cNvPr>
          <p:cNvSpPr>
            <a:spLocks noGrp="1"/>
          </p:cNvSpPr>
          <p:nvPr>
            <p:ph type="title"/>
          </p:nvPr>
        </p:nvSpPr>
        <p:spPr/>
        <p:txBody>
          <a:bodyPr/>
          <a:lstStyle/>
          <a:p>
            <a:r>
              <a:rPr lang="en-US" dirty="0"/>
              <a:t>How do you share it?</a:t>
            </a:r>
          </a:p>
        </p:txBody>
      </p:sp>
      <p:sp>
        <p:nvSpPr>
          <p:cNvPr id="3" name="Content Placeholder 2">
            <a:extLst>
              <a:ext uri="{FF2B5EF4-FFF2-40B4-BE49-F238E27FC236}">
                <a16:creationId xmlns:a16="http://schemas.microsoft.com/office/drawing/2014/main" id="{CCAF21DF-68DE-4DF4-AFFE-EF3728D7DB3F}"/>
              </a:ext>
            </a:extLst>
          </p:cNvPr>
          <p:cNvSpPr>
            <a:spLocks noGrp="1"/>
          </p:cNvSpPr>
          <p:nvPr>
            <p:ph idx="1"/>
          </p:nvPr>
        </p:nvSpPr>
        <p:spPr/>
        <p:txBody>
          <a:bodyPr>
            <a:normAutofit fontScale="92500" lnSpcReduction="20000"/>
          </a:bodyPr>
          <a:lstStyle/>
          <a:p>
            <a:r>
              <a:rPr lang="en-US" dirty="0"/>
              <a:t>The parties must have “a copy” of the evidence in hard copy or digital form, and have to be provided this evidence in a manner compliant with any reasonable request for disability accommodations under applicable law. 85 Fed. Reg. at 30,435.</a:t>
            </a:r>
          </a:p>
          <a:p>
            <a:r>
              <a:rPr lang="en-US" dirty="0"/>
              <a:t>The institution may “choose to share records in a manner that will prevent either party from copying, saving, or disseminating the records,” but does not have to, which reflects a change from the NPRM.  </a:t>
            </a:r>
          </a:p>
          <a:p>
            <a:r>
              <a:rPr lang="en-US" dirty="0"/>
              <a:t>Institutions may “specify that parties are not permitted to photograph the evidence or disseminate the evidence to the public.” 85 Fed. Reg. at 30,432</a:t>
            </a:r>
          </a:p>
          <a:p>
            <a:pPr lvl="1"/>
            <a:r>
              <a:rPr lang="en-US" dirty="0"/>
              <a:t>“Such measures may be used to address sensitive materials such as photographs with nudity.” 85 Fed. Reg. at 30,432</a:t>
            </a:r>
          </a:p>
          <a:p>
            <a:r>
              <a:rPr lang="en-US" dirty="0"/>
              <a:t>Look at the technology chart in the Dropbox to review options.</a:t>
            </a:r>
          </a:p>
        </p:txBody>
      </p:sp>
      <p:sp>
        <p:nvSpPr>
          <p:cNvPr id="4" name="Slide Number Placeholder 3">
            <a:extLst>
              <a:ext uri="{FF2B5EF4-FFF2-40B4-BE49-F238E27FC236}">
                <a16:creationId xmlns:a16="http://schemas.microsoft.com/office/drawing/2014/main" id="{2D5AFE2E-FA6E-4FCE-BE8B-91D5A8911847}"/>
              </a:ext>
            </a:extLst>
          </p:cNvPr>
          <p:cNvSpPr>
            <a:spLocks noGrp="1"/>
          </p:cNvSpPr>
          <p:nvPr>
            <p:ph type="sldNum" sz="quarter" idx="12"/>
          </p:nvPr>
        </p:nvSpPr>
        <p:spPr/>
        <p:txBody>
          <a:bodyPr/>
          <a:lstStyle/>
          <a:p>
            <a:fld id="{DA60BA0E-20D0-4E7C-B286-26C960A6788F}" type="slidenum">
              <a:rPr lang="en-US" smtClean="0"/>
              <a:t>18</a:t>
            </a:fld>
            <a:endParaRPr lang="en-US"/>
          </a:p>
        </p:txBody>
      </p:sp>
    </p:spTree>
    <p:extLst>
      <p:ext uri="{BB962C8B-B14F-4D97-AF65-F5344CB8AC3E}">
        <p14:creationId xmlns:p14="http://schemas.microsoft.com/office/powerpoint/2010/main" val="120165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9DD8-B3A1-413B-99B9-B5736A9A5DE2}"/>
              </a:ext>
            </a:extLst>
          </p:cNvPr>
          <p:cNvSpPr>
            <a:spLocks noGrp="1"/>
          </p:cNvSpPr>
          <p:nvPr>
            <p:ph type="title"/>
          </p:nvPr>
        </p:nvSpPr>
        <p:spPr/>
        <p:txBody>
          <a:bodyPr/>
          <a:lstStyle/>
          <a:p>
            <a:r>
              <a:rPr lang="en-US" dirty="0"/>
              <a:t>What must be shared pre-report?</a:t>
            </a:r>
          </a:p>
        </p:txBody>
      </p:sp>
      <p:sp>
        <p:nvSpPr>
          <p:cNvPr id="3" name="Content Placeholder 2">
            <a:extLst>
              <a:ext uri="{FF2B5EF4-FFF2-40B4-BE49-F238E27FC236}">
                <a16:creationId xmlns:a16="http://schemas.microsoft.com/office/drawing/2014/main" id="{752823EF-A1F1-48DD-80F7-97DE5DAE4DD7}"/>
              </a:ext>
            </a:extLst>
          </p:cNvPr>
          <p:cNvSpPr>
            <a:spLocks noGrp="1"/>
          </p:cNvSpPr>
          <p:nvPr>
            <p:ph idx="1"/>
          </p:nvPr>
        </p:nvSpPr>
        <p:spPr/>
        <p:txBody>
          <a:bodyPr>
            <a:normAutofit/>
          </a:bodyPr>
          <a:lstStyle/>
          <a:p>
            <a:r>
              <a:rPr lang="en-US" dirty="0"/>
              <a:t>Share evidence that is “directly related to the allegations,” even if that evidence will not be relied upon in reaching a determination. </a:t>
            </a:r>
          </a:p>
          <a:p>
            <a:r>
              <a:rPr lang="en-US" dirty="0"/>
              <a:t>The Preamble distinguishes between information that is “directly related” to the allegations--which must be shared with the parties at this stage in the investigation pre-report--and information that is “relevant.” 85 Fed. Reg. at 30,304. </a:t>
            </a:r>
          </a:p>
          <a:p>
            <a:pPr lvl="1"/>
            <a:r>
              <a:rPr lang="en-US" dirty="0"/>
              <a:t>Only “relevant” information need be summarized in the investigation report; “relevant” evidence is defined as more narrow in scope than evidence that is “directly related” to the allegations.</a:t>
            </a:r>
          </a:p>
        </p:txBody>
      </p:sp>
      <p:sp>
        <p:nvSpPr>
          <p:cNvPr id="4" name="Slide Number Placeholder 3">
            <a:extLst>
              <a:ext uri="{FF2B5EF4-FFF2-40B4-BE49-F238E27FC236}">
                <a16:creationId xmlns:a16="http://schemas.microsoft.com/office/drawing/2014/main" id="{2F4C1E0F-6491-46A6-B7F4-EC94E50D93E9}"/>
              </a:ext>
            </a:extLst>
          </p:cNvPr>
          <p:cNvSpPr>
            <a:spLocks noGrp="1"/>
          </p:cNvSpPr>
          <p:nvPr>
            <p:ph type="sldNum" sz="quarter" idx="12"/>
          </p:nvPr>
        </p:nvSpPr>
        <p:spPr/>
        <p:txBody>
          <a:bodyPr/>
          <a:lstStyle/>
          <a:p>
            <a:fld id="{DA60BA0E-20D0-4E7C-B286-26C960A6788F}" type="slidenum">
              <a:rPr lang="en-US" smtClean="0"/>
              <a:t>19</a:t>
            </a:fld>
            <a:endParaRPr lang="en-US"/>
          </a:p>
        </p:txBody>
      </p:sp>
    </p:spTree>
    <p:extLst>
      <p:ext uri="{BB962C8B-B14F-4D97-AF65-F5344CB8AC3E}">
        <p14:creationId xmlns:p14="http://schemas.microsoft.com/office/powerpoint/2010/main" val="25744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AB53-55AD-4635-9465-83158B08B392}"/>
              </a:ext>
            </a:extLst>
          </p:cNvPr>
          <p:cNvSpPr>
            <a:spLocks noGrp="1"/>
          </p:cNvSpPr>
          <p:nvPr>
            <p:ph type="title"/>
          </p:nvPr>
        </p:nvSpPr>
        <p:spPr/>
        <p:txBody>
          <a:bodyPr/>
          <a:lstStyle/>
          <a:p>
            <a:r>
              <a:rPr lang="en-US" dirty="0"/>
              <a:t>Let’s get started</a:t>
            </a:r>
          </a:p>
        </p:txBody>
      </p:sp>
      <p:sp>
        <p:nvSpPr>
          <p:cNvPr id="3" name="Content Placeholder 2">
            <a:extLst>
              <a:ext uri="{FF2B5EF4-FFF2-40B4-BE49-F238E27FC236}">
                <a16:creationId xmlns:a16="http://schemas.microsoft.com/office/drawing/2014/main" id="{CB98E86A-EADF-446C-A63B-CE21EC14BC14}"/>
              </a:ext>
            </a:extLst>
          </p:cNvPr>
          <p:cNvSpPr>
            <a:spLocks noGrp="1"/>
          </p:cNvSpPr>
          <p:nvPr>
            <p:ph idx="1"/>
          </p:nvPr>
        </p:nvSpPr>
        <p:spPr/>
        <p:txBody>
          <a:bodyPr>
            <a:normAutofit/>
          </a:bodyPr>
          <a:lstStyle/>
          <a:p>
            <a:r>
              <a:rPr lang="en-US" dirty="0"/>
              <a:t>Need more information, a good place to start is the SUNY Joint Guidance</a:t>
            </a:r>
          </a:p>
          <a:p>
            <a:pPr lvl="1"/>
            <a:r>
              <a:rPr lang="en-US" dirty="0">
                <a:hlinkClick r:id="rId3"/>
              </a:rPr>
              <a:t>https://system.suny.edu/sci/tix2020/</a:t>
            </a:r>
            <a:endParaRPr lang="en-US" dirty="0"/>
          </a:p>
          <a:p>
            <a:r>
              <a:rPr lang="en-US" dirty="0"/>
              <a:t>We are providing these presentations to you, use them, modify them.  We will close caption these four webinars and place them in the Dropbox.    </a:t>
            </a:r>
          </a:p>
          <a:p>
            <a:r>
              <a:rPr lang="en-US" dirty="0"/>
              <a:t>This webinar focuses on the changes to the investigation and hearing process due to the new Title IX regulations, and does not address basic investigation or hearing processes.    </a:t>
            </a:r>
          </a:p>
        </p:txBody>
      </p:sp>
      <p:sp>
        <p:nvSpPr>
          <p:cNvPr id="4" name="Slide Number Placeholder 3">
            <a:extLst>
              <a:ext uri="{FF2B5EF4-FFF2-40B4-BE49-F238E27FC236}">
                <a16:creationId xmlns:a16="http://schemas.microsoft.com/office/drawing/2014/main" id="{EF5E807F-492C-4C8B-9E6F-BDD87E5B1336}"/>
              </a:ext>
            </a:extLst>
          </p:cNvPr>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22529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E9C3-A16F-4FBE-A819-2A1E150DC3BF}"/>
              </a:ext>
            </a:extLst>
          </p:cNvPr>
          <p:cNvSpPr>
            <a:spLocks noGrp="1"/>
          </p:cNvSpPr>
          <p:nvPr>
            <p:ph type="title"/>
          </p:nvPr>
        </p:nvSpPr>
        <p:spPr/>
        <p:txBody>
          <a:bodyPr/>
          <a:lstStyle/>
          <a:p>
            <a:r>
              <a:rPr lang="en-US" dirty="0"/>
              <a:t>Evidence in an academic record</a:t>
            </a:r>
          </a:p>
        </p:txBody>
      </p:sp>
      <p:sp>
        <p:nvSpPr>
          <p:cNvPr id="3" name="Content Placeholder 2">
            <a:extLst>
              <a:ext uri="{FF2B5EF4-FFF2-40B4-BE49-F238E27FC236}">
                <a16:creationId xmlns:a16="http://schemas.microsoft.com/office/drawing/2014/main" id="{D566F1E2-BE48-409C-90B5-1BDCBDE7C897}"/>
              </a:ext>
            </a:extLst>
          </p:cNvPr>
          <p:cNvSpPr>
            <a:spLocks noGrp="1"/>
          </p:cNvSpPr>
          <p:nvPr>
            <p:ph idx="1"/>
          </p:nvPr>
        </p:nvSpPr>
        <p:spPr/>
        <p:txBody>
          <a:bodyPr/>
          <a:lstStyle/>
          <a:p>
            <a:r>
              <a:rPr lang="en-US" dirty="0"/>
              <a:t>“If the academic record of a party is directly related to the allegations of sexual harassment, then the recipient may obtain, access, use, and disclose such evidence as part of the investigation.” 85 Fed. Reg. at 30,432</a:t>
            </a:r>
          </a:p>
          <a:p>
            <a:pPr lvl="1"/>
            <a:r>
              <a:rPr lang="en-US" dirty="0"/>
              <a:t>Examples the DOE provides include attendance records.  </a:t>
            </a:r>
          </a:p>
        </p:txBody>
      </p:sp>
      <p:sp>
        <p:nvSpPr>
          <p:cNvPr id="4" name="Slide Number Placeholder 3">
            <a:extLst>
              <a:ext uri="{FF2B5EF4-FFF2-40B4-BE49-F238E27FC236}">
                <a16:creationId xmlns:a16="http://schemas.microsoft.com/office/drawing/2014/main" id="{6EB5BB20-E545-412F-9988-62C9CBF9FBA3}"/>
              </a:ext>
            </a:extLst>
          </p:cNvPr>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89320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4B20-93B2-41A7-B925-D54F6C70D669}"/>
              </a:ext>
            </a:extLst>
          </p:cNvPr>
          <p:cNvSpPr>
            <a:spLocks noGrp="1"/>
          </p:cNvSpPr>
          <p:nvPr>
            <p:ph type="title"/>
          </p:nvPr>
        </p:nvSpPr>
        <p:spPr/>
        <p:txBody>
          <a:bodyPr/>
          <a:lstStyle/>
          <a:p>
            <a:r>
              <a:rPr lang="en-US" dirty="0"/>
              <a:t>Evidence that is directly related but not relevant</a:t>
            </a:r>
          </a:p>
        </p:txBody>
      </p:sp>
      <p:sp>
        <p:nvSpPr>
          <p:cNvPr id="3" name="Content Placeholder 2">
            <a:extLst>
              <a:ext uri="{FF2B5EF4-FFF2-40B4-BE49-F238E27FC236}">
                <a16:creationId xmlns:a16="http://schemas.microsoft.com/office/drawing/2014/main" id="{E8F3199A-982C-4464-8157-C205A62E5901}"/>
              </a:ext>
            </a:extLst>
          </p:cNvPr>
          <p:cNvSpPr>
            <a:spLocks noGrp="1"/>
          </p:cNvSpPr>
          <p:nvPr>
            <p:ph idx="1"/>
          </p:nvPr>
        </p:nvSpPr>
        <p:spPr/>
        <p:txBody>
          <a:bodyPr/>
          <a:lstStyle/>
          <a:p>
            <a:r>
              <a:rPr lang="en-US" dirty="0"/>
              <a:t>Although the complainant’s prior sexual behavior is “irrelevant” under the Final Rule, the institution nevertheless must share prior sexual history if such evidence is directly related to the allegations because it may be “offered to prove that someone other than the respondent committed the conduct alleged by the complainant or to prove consent.” Id.</a:t>
            </a:r>
          </a:p>
          <a:p>
            <a:endParaRPr lang="en-US" dirty="0"/>
          </a:p>
        </p:txBody>
      </p:sp>
      <p:sp>
        <p:nvSpPr>
          <p:cNvPr id="4" name="Slide Number Placeholder 3">
            <a:extLst>
              <a:ext uri="{FF2B5EF4-FFF2-40B4-BE49-F238E27FC236}">
                <a16:creationId xmlns:a16="http://schemas.microsoft.com/office/drawing/2014/main" id="{C3069CDD-BE07-4711-B86B-75DA3FC391FF}"/>
              </a:ext>
            </a:extLst>
          </p:cNvPr>
          <p:cNvSpPr>
            <a:spLocks noGrp="1"/>
          </p:cNvSpPr>
          <p:nvPr>
            <p:ph type="sldNum" sz="quarter" idx="12"/>
          </p:nvPr>
        </p:nvSpPr>
        <p:spPr/>
        <p:txBody>
          <a:bodyPr/>
          <a:lstStyle/>
          <a:p>
            <a:fld id="{DA60BA0E-20D0-4E7C-B286-26C960A6788F}" type="slidenum">
              <a:rPr lang="en-US" smtClean="0"/>
              <a:t>21</a:t>
            </a:fld>
            <a:endParaRPr lang="en-US"/>
          </a:p>
        </p:txBody>
      </p:sp>
    </p:spTree>
    <p:extLst>
      <p:ext uri="{BB962C8B-B14F-4D97-AF65-F5344CB8AC3E}">
        <p14:creationId xmlns:p14="http://schemas.microsoft.com/office/powerpoint/2010/main" val="277217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8691-4784-4CEA-834F-0C10D9A23D82}"/>
              </a:ext>
            </a:extLst>
          </p:cNvPr>
          <p:cNvSpPr>
            <a:spLocks noGrp="1"/>
          </p:cNvSpPr>
          <p:nvPr>
            <p:ph type="title"/>
          </p:nvPr>
        </p:nvSpPr>
        <p:spPr/>
        <p:txBody>
          <a:bodyPr/>
          <a:lstStyle/>
          <a:p>
            <a:r>
              <a:rPr lang="en-US" dirty="0"/>
              <a:t>Privilege and evidence sharing</a:t>
            </a:r>
          </a:p>
        </p:txBody>
      </p:sp>
      <p:sp>
        <p:nvSpPr>
          <p:cNvPr id="3" name="Content Placeholder 2">
            <a:extLst>
              <a:ext uri="{FF2B5EF4-FFF2-40B4-BE49-F238E27FC236}">
                <a16:creationId xmlns:a16="http://schemas.microsoft.com/office/drawing/2014/main" id="{F8728361-30EC-4005-9C37-BE7979A6F335}"/>
              </a:ext>
            </a:extLst>
          </p:cNvPr>
          <p:cNvSpPr>
            <a:spLocks noGrp="1"/>
          </p:cNvSpPr>
          <p:nvPr>
            <p:ph idx="1"/>
          </p:nvPr>
        </p:nvSpPr>
        <p:spPr/>
        <p:txBody>
          <a:bodyPr/>
          <a:lstStyle/>
          <a:p>
            <a:r>
              <a:rPr lang="en-US" dirty="0"/>
              <a:t>Institutions are advised to maintain a “privilege log” should they decide not to share certain evidence among the parties.</a:t>
            </a:r>
          </a:p>
        </p:txBody>
      </p:sp>
      <p:sp>
        <p:nvSpPr>
          <p:cNvPr id="4" name="Slide Number Placeholder 3">
            <a:extLst>
              <a:ext uri="{FF2B5EF4-FFF2-40B4-BE49-F238E27FC236}">
                <a16:creationId xmlns:a16="http://schemas.microsoft.com/office/drawing/2014/main" id="{384EEF7A-D36D-427D-AE72-CA5A1DEC91DD}"/>
              </a:ext>
            </a:extLst>
          </p:cNvPr>
          <p:cNvSpPr>
            <a:spLocks noGrp="1"/>
          </p:cNvSpPr>
          <p:nvPr>
            <p:ph type="sldNum" sz="quarter" idx="12"/>
          </p:nvPr>
        </p:nvSpPr>
        <p:spPr/>
        <p:txBody>
          <a:bodyPr/>
          <a:lstStyle/>
          <a:p>
            <a:fld id="{DA60BA0E-20D0-4E7C-B286-26C960A6788F}" type="slidenum">
              <a:rPr lang="en-US" smtClean="0"/>
              <a:t>22</a:t>
            </a:fld>
            <a:endParaRPr lang="en-US"/>
          </a:p>
        </p:txBody>
      </p:sp>
    </p:spTree>
    <p:extLst>
      <p:ext uri="{BB962C8B-B14F-4D97-AF65-F5344CB8AC3E}">
        <p14:creationId xmlns:p14="http://schemas.microsoft.com/office/powerpoint/2010/main" val="105773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9203-04E6-4628-B612-B3BE96B92B98}"/>
              </a:ext>
            </a:extLst>
          </p:cNvPr>
          <p:cNvSpPr>
            <a:spLocks noGrp="1"/>
          </p:cNvSpPr>
          <p:nvPr>
            <p:ph type="title"/>
          </p:nvPr>
        </p:nvSpPr>
        <p:spPr/>
        <p:txBody>
          <a:bodyPr/>
          <a:lstStyle/>
          <a:p>
            <a:r>
              <a:rPr lang="en-US" dirty="0"/>
              <a:t>Investigative Report Writing</a:t>
            </a:r>
          </a:p>
        </p:txBody>
      </p:sp>
      <p:sp>
        <p:nvSpPr>
          <p:cNvPr id="3" name="Text Placeholder 2">
            <a:extLst>
              <a:ext uri="{FF2B5EF4-FFF2-40B4-BE49-F238E27FC236}">
                <a16:creationId xmlns:a16="http://schemas.microsoft.com/office/drawing/2014/main" id="{1F87D73D-BCA5-40D3-85C2-B50F60656B1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024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7B79-5ACC-4610-81EE-72E5E92FB946}"/>
              </a:ext>
            </a:extLst>
          </p:cNvPr>
          <p:cNvSpPr>
            <a:spLocks noGrp="1"/>
          </p:cNvSpPr>
          <p:nvPr>
            <p:ph type="title"/>
          </p:nvPr>
        </p:nvSpPr>
        <p:spPr/>
        <p:txBody>
          <a:bodyPr/>
          <a:lstStyle/>
          <a:p>
            <a:r>
              <a:rPr lang="en-US" dirty="0"/>
              <a:t>Investigation Report</a:t>
            </a:r>
          </a:p>
        </p:txBody>
      </p:sp>
      <p:sp>
        <p:nvSpPr>
          <p:cNvPr id="3" name="Content Placeholder 2">
            <a:extLst>
              <a:ext uri="{FF2B5EF4-FFF2-40B4-BE49-F238E27FC236}">
                <a16:creationId xmlns:a16="http://schemas.microsoft.com/office/drawing/2014/main" id="{D79F4128-E231-46CD-AB40-473962D2ED4C}"/>
              </a:ext>
            </a:extLst>
          </p:cNvPr>
          <p:cNvSpPr>
            <a:spLocks noGrp="1"/>
          </p:cNvSpPr>
          <p:nvPr>
            <p:ph sz="half" idx="1"/>
          </p:nvPr>
        </p:nvSpPr>
        <p:spPr/>
        <p:txBody>
          <a:bodyPr>
            <a:normAutofit fontScale="85000" lnSpcReduction="10000"/>
          </a:bodyPr>
          <a:lstStyle/>
          <a:p>
            <a:r>
              <a:rPr lang="en-US" dirty="0"/>
              <a:t>Investigator/s Names</a:t>
            </a:r>
          </a:p>
          <a:p>
            <a:r>
              <a:rPr lang="en-US" dirty="0"/>
              <a:t>Purpose of Report</a:t>
            </a:r>
          </a:p>
          <a:p>
            <a:r>
              <a:rPr lang="en-US" dirty="0"/>
              <a:t>Summary of Investigation Process</a:t>
            </a:r>
          </a:p>
          <a:p>
            <a:r>
              <a:rPr lang="en-US" dirty="0"/>
              <a:t>Involved Parties</a:t>
            </a:r>
          </a:p>
          <a:p>
            <a:r>
              <a:rPr lang="en-US" dirty="0"/>
              <a:t>Incident Specifics </a:t>
            </a:r>
          </a:p>
          <a:p>
            <a:pPr lvl="1"/>
            <a:r>
              <a:rPr lang="en-US" dirty="0"/>
              <a:t>Date of Incident</a:t>
            </a:r>
          </a:p>
          <a:p>
            <a:pPr lvl="1"/>
            <a:r>
              <a:rPr lang="en-US" dirty="0"/>
              <a:t>Date of Report</a:t>
            </a:r>
          </a:p>
          <a:p>
            <a:pPr lvl="1"/>
            <a:r>
              <a:rPr lang="en-US" dirty="0"/>
              <a:t>Location</a:t>
            </a:r>
          </a:p>
          <a:p>
            <a:r>
              <a:rPr lang="en-US" dirty="0"/>
              <a:t>Background Information</a:t>
            </a:r>
          </a:p>
          <a:p>
            <a:r>
              <a:rPr lang="en-US" dirty="0"/>
              <a:t>Reported Information</a:t>
            </a:r>
          </a:p>
          <a:p>
            <a:endParaRPr lang="en-US" dirty="0"/>
          </a:p>
        </p:txBody>
      </p:sp>
      <p:sp>
        <p:nvSpPr>
          <p:cNvPr id="4" name="Content Placeholder 3">
            <a:extLst>
              <a:ext uri="{FF2B5EF4-FFF2-40B4-BE49-F238E27FC236}">
                <a16:creationId xmlns:a16="http://schemas.microsoft.com/office/drawing/2014/main" id="{4CB17237-0573-4C0E-BE7B-4925BB1925B9}"/>
              </a:ext>
            </a:extLst>
          </p:cNvPr>
          <p:cNvSpPr>
            <a:spLocks noGrp="1"/>
          </p:cNvSpPr>
          <p:nvPr>
            <p:ph sz="half" idx="2"/>
          </p:nvPr>
        </p:nvSpPr>
        <p:spPr/>
        <p:txBody>
          <a:bodyPr>
            <a:normAutofit fontScale="85000" lnSpcReduction="10000"/>
          </a:bodyPr>
          <a:lstStyle/>
          <a:p>
            <a:r>
              <a:rPr lang="en-US" dirty="0"/>
              <a:t>Consent Chart</a:t>
            </a:r>
          </a:p>
          <a:p>
            <a:r>
              <a:rPr lang="en-US" dirty="0"/>
              <a:t>Review of Supporting Materials </a:t>
            </a:r>
          </a:p>
          <a:p>
            <a:r>
              <a:rPr lang="en-US" dirty="0"/>
              <a:t>Alleged Violations</a:t>
            </a:r>
          </a:p>
          <a:p>
            <a:r>
              <a:rPr lang="en-US" dirty="0"/>
              <a:t>Information about Interactions (credibility assessment)</a:t>
            </a:r>
          </a:p>
        </p:txBody>
      </p:sp>
      <p:sp>
        <p:nvSpPr>
          <p:cNvPr id="5" name="Slide Number Placeholder 4">
            <a:extLst>
              <a:ext uri="{FF2B5EF4-FFF2-40B4-BE49-F238E27FC236}">
                <a16:creationId xmlns:a16="http://schemas.microsoft.com/office/drawing/2014/main" id="{A960A2A4-2D32-48B4-A3F5-40F5318B9C01}"/>
              </a:ext>
            </a:extLst>
          </p:cNvPr>
          <p:cNvSpPr>
            <a:spLocks noGrp="1"/>
          </p:cNvSpPr>
          <p:nvPr>
            <p:ph type="sldNum" sz="quarter" idx="12"/>
          </p:nvPr>
        </p:nvSpPr>
        <p:spPr/>
        <p:txBody>
          <a:bodyPr/>
          <a:lstStyle/>
          <a:p>
            <a:fld id="{EB37DED6-D4C7-42EE-AB49-D2E39E64FDE4}" type="slidenum">
              <a:rPr lang="en-US" smtClean="0"/>
              <a:t>24</a:t>
            </a:fld>
            <a:endParaRPr lang="en-US"/>
          </a:p>
        </p:txBody>
      </p:sp>
    </p:spTree>
    <p:extLst>
      <p:ext uri="{BB962C8B-B14F-4D97-AF65-F5344CB8AC3E}">
        <p14:creationId xmlns:p14="http://schemas.microsoft.com/office/powerpoint/2010/main" val="293355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7644-E9B1-48DB-AC52-80FD1353871F}"/>
              </a:ext>
            </a:extLst>
          </p:cNvPr>
          <p:cNvSpPr>
            <a:spLocks noGrp="1"/>
          </p:cNvSpPr>
          <p:nvPr>
            <p:ph type="title"/>
          </p:nvPr>
        </p:nvSpPr>
        <p:spPr/>
        <p:txBody>
          <a:bodyPr/>
          <a:lstStyle/>
          <a:p>
            <a:r>
              <a:rPr lang="en-US" dirty="0"/>
              <a:t>Reported Information Option 1</a:t>
            </a:r>
          </a:p>
        </p:txBody>
      </p:sp>
      <p:sp>
        <p:nvSpPr>
          <p:cNvPr id="4" name="Slide Number Placeholder 3">
            <a:extLst>
              <a:ext uri="{FF2B5EF4-FFF2-40B4-BE49-F238E27FC236}">
                <a16:creationId xmlns:a16="http://schemas.microsoft.com/office/drawing/2014/main" id="{3727D111-79B6-45BB-A2F7-2D38FD3BD61B}"/>
              </a:ext>
            </a:extLst>
          </p:cNvPr>
          <p:cNvSpPr>
            <a:spLocks noGrp="1"/>
          </p:cNvSpPr>
          <p:nvPr>
            <p:ph type="sldNum" sz="quarter" idx="12"/>
          </p:nvPr>
        </p:nvSpPr>
        <p:spPr/>
        <p:txBody>
          <a:bodyPr/>
          <a:lstStyle/>
          <a:p>
            <a:fld id="{DA60BA0E-20D0-4E7C-B286-26C960A6788F}" type="slidenum">
              <a:rPr lang="en-US" smtClean="0"/>
              <a:t>25</a:t>
            </a:fld>
            <a:endParaRPr lang="en-US"/>
          </a:p>
        </p:txBody>
      </p:sp>
      <p:graphicFrame>
        <p:nvGraphicFramePr>
          <p:cNvPr id="5" name="Table 5">
            <a:extLst>
              <a:ext uri="{FF2B5EF4-FFF2-40B4-BE49-F238E27FC236}">
                <a16:creationId xmlns:a16="http://schemas.microsoft.com/office/drawing/2014/main" id="{EE74F2EA-6067-4DDD-9563-BD57A8AB947A}"/>
              </a:ext>
            </a:extLst>
          </p:cNvPr>
          <p:cNvGraphicFramePr>
            <a:graphicFrameLocks noGrp="1"/>
          </p:cNvGraphicFramePr>
          <p:nvPr>
            <p:extLst>
              <p:ext uri="{D42A27DB-BD31-4B8C-83A1-F6EECF244321}">
                <p14:modId xmlns:p14="http://schemas.microsoft.com/office/powerpoint/2010/main" val="3756655797"/>
              </p:ext>
            </p:extLst>
          </p:nvPr>
        </p:nvGraphicFramePr>
        <p:xfrm>
          <a:off x="1040432" y="1480545"/>
          <a:ext cx="10311108" cy="4310460"/>
        </p:xfrm>
        <a:graphic>
          <a:graphicData uri="http://schemas.openxmlformats.org/drawingml/2006/table">
            <a:tbl>
              <a:tblPr firstRow="1" bandRow="1">
                <a:tableStyleId>{5A111915-BE36-4E01-A7E5-04B1672EAD32}</a:tableStyleId>
              </a:tblPr>
              <a:tblGrid>
                <a:gridCol w="5155554">
                  <a:extLst>
                    <a:ext uri="{9D8B030D-6E8A-4147-A177-3AD203B41FA5}">
                      <a16:colId xmlns:a16="http://schemas.microsoft.com/office/drawing/2014/main" val="1142463424"/>
                    </a:ext>
                  </a:extLst>
                </a:gridCol>
                <a:gridCol w="5155554">
                  <a:extLst>
                    <a:ext uri="{9D8B030D-6E8A-4147-A177-3AD203B41FA5}">
                      <a16:colId xmlns:a16="http://schemas.microsoft.com/office/drawing/2014/main" val="3983735875"/>
                    </a:ext>
                  </a:extLst>
                </a:gridCol>
              </a:tblGrid>
              <a:tr h="315615">
                <a:tc>
                  <a:txBody>
                    <a:bodyPr/>
                    <a:lstStyle/>
                    <a:p>
                      <a:r>
                        <a:rPr lang="en-US" sz="1400" dirty="0"/>
                        <a:t>Reported from Complainant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Reported from Respondent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866"/>
                  </a:ext>
                </a:extLst>
              </a:tr>
              <a:tr h="315615">
                <a:tc gridSpan="2">
                  <a:txBody>
                    <a:bodyPr/>
                    <a:lstStyle/>
                    <a:p>
                      <a:pPr algn="ctr"/>
                      <a:r>
                        <a:rPr lang="en-US" sz="1400" b="1" dirty="0"/>
                        <a:t>Prior to Date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dirty="0"/>
                    </a:p>
                  </a:txBody>
                  <a:tcPr/>
                </a:tc>
                <a:extLst>
                  <a:ext uri="{0D108BD9-81ED-4DB2-BD59-A6C34878D82A}">
                    <a16:rowId xmlns:a16="http://schemas.microsoft.com/office/drawing/2014/main" val="294774675"/>
                  </a:ext>
                </a:extLst>
              </a:tr>
              <a:tr h="914400">
                <a:tc>
                  <a:txBody>
                    <a:bodyPr/>
                    <a:lstStyle/>
                    <a:p>
                      <a:pPr marL="342900" lvl="0" indent="-342900">
                        <a:buFont typeface="Arial" panose="020B0604020202020204" pitchFamily="34" charset="0"/>
                        <a:buChar char="•"/>
                      </a:pPr>
                      <a:r>
                        <a:rPr lang="en-US" sz="1400" kern="1200" dirty="0">
                          <a:solidFill>
                            <a:schemeClr val="tx1"/>
                          </a:solidFill>
                          <a:effectLst/>
                          <a:latin typeface="+mn-lt"/>
                          <a:ea typeface="+mn-ea"/>
                          <a:cs typeface="+mn-cs"/>
                        </a:rPr>
                        <a:t>Jane Snapchatted John and said “Hey there is a date party, do you want to come?” (pg. 2.10) </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John arrived at Jane’s apartment around 10 pm. </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Jane offered John a beer and gave it to him while she continued to get ready.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Jane asked John to come to her date party after their student organization meeting.</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John arrived at Jane’s apartment around </a:t>
                      </a:r>
                      <a:r>
                        <a:rPr lang="en-US" sz="1400" dirty="0" err="1"/>
                        <a:t>9pm</a:t>
                      </a:r>
                      <a:r>
                        <a:rPr lang="en-US" sz="1400" dirty="0"/>
                        <a:t>.</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Jane gave John a beer, he was never asked if he wanted a beer.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5207184"/>
                  </a:ext>
                </a:extLst>
              </a:tr>
              <a:tr h="315615">
                <a:tc gridSpan="2">
                  <a:txBody>
                    <a:bodyPr/>
                    <a:lstStyle/>
                    <a:p>
                      <a:pPr algn="ctr"/>
                      <a:r>
                        <a:rPr lang="en-US" sz="1400" b="1" dirty="0"/>
                        <a:t>On the Bus to the Date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dirty="0"/>
                    </a:p>
                  </a:txBody>
                  <a:tcPr/>
                </a:tc>
                <a:extLst>
                  <a:ext uri="{0D108BD9-81ED-4DB2-BD59-A6C34878D82A}">
                    <a16:rowId xmlns:a16="http://schemas.microsoft.com/office/drawing/2014/main" val="1025928916"/>
                  </a:ext>
                </a:extLst>
              </a:tr>
              <a:tr h="707923">
                <a:tc>
                  <a:txBody>
                    <a:bodyPr/>
                    <a:lstStyle/>
                    <a:p>
                      <a:pPr marL="342900" indent="-342900">
                        <a:buFont typeface="Arial" panose="020B0604020202020204" pitchFamily="34" charset="0"/>
                        <a:buChar char="•"/>
                      </a:pPr>
                      <a:r>
                        <a:rPr lang="en-US" sz="1400" dirty="0"/>
                        <a:t>Jane expressed the bus was full so Jane lapped John on the bus ride to the date party. </a:t>
                      </a:r>
                    </a:p>
                    <a:p>
                      <a:pPr marL="342900" indent="-342900">
                        <a:buFont typeface="Arial" panose="020B0604020202020204" pitchFamily="34" charset="0"/>
                        <a:buChar char="•"/>
                      </a:pPr>
                      <a:r>
                        <a:rPr lang="en-US" sz="1400" dirty="0"/>
                        <a:t>John was signing her songs that were playing on the bus. Jane defined John was doing this in a sexual nature.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1400" dirty="0"/>
                        <a:t>John provided video of Jane lapping on the bus. (attachment 2.12)</a:t>
                      </a:r>
                    </a:p>
                    <a:p>
                      <a:pPr marL="342900" marR="0" lvl="0" indent="-3429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John shared that he sat with his legs close together because he was not comfortable with the lapping situation.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181850"/>
                  </a:ext>
                </a:extLst>
              </a:tr>
              <a:tr h="315615">
                <a:tc gridSpan="2">
                  <a:txBody>
                    <a:bodyPr/>
                    <a:lstStyle/>
                    <a:p>
                      <a:r>
                        <a:rPr lang="en-US" sz="1400" b="1" dirty="0"/>
                        <a:t>Witness, Jill</a:t>
                      </a:r>
                    </a:p>
                    <a:p>
                      <a:pPr marL="285750" indent="-285750">
                        <a:buFont typeface="Arial" panose="020B0604020202020204" pitchFamily="34" charset="0"/>
                        <a:buChar char="•"/>
                      </a:pPr>
                      <a:r>
                        <a:rPr lang="en-US" sz="1400" dirty="0"/>
                        <a:t>Jill confirmed that Jane and John were on the same bus as her and she say them lapping. Jill did not report seeing anything that would make her think either of them were uncomfortable.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dirty="0"/>
                    </a:p>
                  </a:txBody>
                  <a:tcPr/>
                </a:tc>
                <a:extLst>
                  <a:ext uri="{0D108BD9-81ED-4DB2-BD59-A6C34878D82A}">
                    <a16:rowId xmlns:a16="http://schemas.microsoft.com/office/drawing/2014/main" val="947176267"/>
                  </a:ext>
                </a:extLst>
              </a:tr>
              <a:tr h="315615">
                <a:tc gridSpan="2">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1" dirty="0"/>
                        <a:t>After Date Party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824883909"/>
                  </a:ext>
                </a:extLst>
              </a:tr>
            </a:tbl>
          </a:graphicData>
        </a:graphic>
      </p:graphicFrame>
    </p:spTree>
    <p:extLst>
      <p:ext uri="{BB962C8B-B14F-4D97-AF65-F5344CB8AC3E}">
        <p14:creationId xmlns:p14="http://schemas.microsoft.com/office/powerpoint/2010/main" val="234846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18FF-982A-4FFC-85C0-8C9876E662CA}"/>
              </a:ext>
            </a:extLst>
          </p:cNvPr>
          <p:cNvSpPr>
            <a:spLocks noGrp="1"/>
          </p:cNvSpPr>
          <p:nvPr>
            <p:ph type="title"/>
          </p:nvPr>
        </p:nvSpPr>
        <p:spPr/>
        <p:txBody>
          <a:bodyPr/>
          <a:lstStyle/>
          <a:p>
            <a:r>
              <a:rPr lang="en-US" dirty="0"/>
              <a:t>Reported Information Option 2</a:t>
            </a:r>
          </a:p>
        </p:txBody>
      </p:sp>
      <p:sp>
        <p:nvSpPr>
          <p:cNvPr id="3" name="Content Placeholder 2">
            <a:extLst>
              <a:ext uri="{FF2B5EF4-FFF2-40B4-BE49-F238E27FC236}">
                <a16:creationId xmlns:a16="http://schemas.microsoft.com/office/drawing/2014/main" id="{F553E76D-5722-4643-9840-99C213AC84EF}"/>
              </a:ext>
            </a:extLst>
          </p:cNvPr>
          <p:cNvSpPr>
            <a:spLocks noGrp="1"/>
          </p:cNvSpPr>
          <p:nvPr>
            <p:ph idx="1"/>
          </p:nvPr>
        </p:nvSpPr>
        <p:spPr/>
        <p:txBody>
          <a:bodyPr/>
          <a:lstStyle/>
          <a:p>
            <a:pPr marL="0" indent="0">
              <a:buNone/>
            </a:pPr>
            <a:r>
              <a:rPr lang="en-US" u="sng" dirty="0"/>
              <a:t>Complainant's Reported Information</a:t>
            </a:r>
          </a:p>
          <a:p>
            <a:pPr marL="0" indent="0">
              <a:buNone/>
            </a:pPr>
            <a:r>
              <a:rPr lang="en-US" sz="1800" dirty="0"/>
              <a:t>Summary of concerns presented by the complainant are put in paragraph form. Supporting materials are referenced within. </a:t>
            </a:r>
          </a:p>
          <a:p>
            <a:pPr marL="0" indent="0">
              <a:buNone/>
            </a:pPr>
            <a:r>
              <a:rPr lang="en-US" u="sng" dirty="0"/>
              <a:t>Respondent's Reported Information</a:t>
            </a:r>
          </a:p>
          <a:p>
            <a:pPr marL="0" indent="0">
              <a:buNone/>
            </a:pPr>
            <a:r>
              <a:rPr lang="en-US" sz="1800" dirty="0"/>
              <a:t>Summary of concerns presented by the respondent are put in paragraph form. Supporting materials are referenced within. </a:t>
            </a:r>
          </a:p>
          <a:p>
            <a:pPr marL="0" indent="0">
              <a:buNone/>
            </a:pPr>
            <a:r>
              <a:rPr lang="en-US" u="sng" dirty="0"/>
              <a:t>Witness’ Reported Information</a:t>
            </a:r>
          </a:p>
          <a:p>
            <a:pPr marL="0" indent="0">
              <a:buNone/>
            </a:pPr>
            <a:r>
              <a:rPr lang="en-US" sz="1800" dirty="0"/>
              <a:t>Summary of concerns presented by each witness are put in paragraph form. Supporting materials are referenced within. </a:t>
            </a:r>
          </a:p>
          <a:p>
            <a:pPr marL="0" indent="0">
              <a:buNone/>
            </a:pPr>
            <a:endParaRPr lang="en-US" dirty="0"/>
          </a:p>
        </p:txBody>
      </p:sp>
      <p:sp>
        <p:nvSpPr>
          <p:cNvPr id="4" name="Slide Number Placeholder 3">
            <a:extLst>
              <a:ext uri="{FF2B5EF4-FFF2-40B4-BE49-F238E27FC236}">
                <a16:creationId xmlns:a16="http://schemas.microsoft.com/office/drawing/2014/main" id="{A3FCF111-FAC4-4D89-A090-FFA300F85614}"/>
              </a:ext>
            </a:extLst>
          </p:cNvPr>
          <p:cNvSpPr>
            <a:spLocks noGrp="1"/>
          </p:cNvSpPr>
          <p:nvPr>
            <p:ph type="sldNum" sz="quarter" idx="12"/>
          </p:nvPr>
        </p:nvSpPr>
        <p:spPr/>
        <p:txBody>
          <a:bodyPr/>
          <a:lstStyle/>
          <a:p>
            <a:fld id="{DA60BA0E-20D0-4E7C-B286-26C960A6788F}" type="slidenum">
              <a:rPr lang="en-US" smtClean="0"/>
              <a:t>26</a:t>
            </a:fld>
            <a:endParaRPr lang="en-US"/>
          </a:p>
        </p:txBody>
      </p:sp>
    </p:spTree>
    <p:extLst>
      <p:ext uri="{BB962C8B-B14F-4D97-AF65-F5344CB8AC3E}">
        <p14:creationId xmlns:p14="http://schemas.microsoft.com/office/powerpoint/2010/main" val="3442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66C8-EF9F-4572-ACDC-D5B7392E6BE5}"/>
              </a:ext>
            </a:extLst>
          </p:cNvPr>
          <p:cNvSpPr>
            <a:spLocks noGrp="1"/>
          </p:cNvSpPr>
          <p:nvPr>
            <p:ph type="title"/>
          </p:nvPr>
        </p:nvSpPr>
        <p:spPr/>
        <p:txBody>
          <a:bodyPr/>
          <a:lstStyle/>
          <a:p>
            <a:r>
              <a:rPr lang="en-US" dirty="0"/>
              <a:t>Consent Chart</a:t>
            </a:r>
          </a:p>
        </p:txBody>
      </p:sp>
      <p:graphicFrame>
        <p:nvGraphicFramePr>
          <p:cNvPr id="5" name="Table 5">
            <a:extLst>
              <a:ext uri="{FF2B5EF4-FFF2-40B4-BE49-F238E27FC236}">
                <a16:creationId xmlns:a16="http://schemas.microsoft.com/office/drawing/2014/main" id="{0ADCECF1-1761-4DAB-8DCA-A83FC85E1BBC}"/>
              </a:ext>
            </a:extLst>
          </p:cNvPr>
          <p:cNvGraphicFramePr>
            <a:graphicFrameLocks noGrp="1"/>
          </p:cNvGraphicFramePr>
          <p:nvPr>
            <p:ph idx="1"/>
            <p:extLst>
              <p:ext uri="{D42A27DB-BD31-4B8C-83A1-F6EECF244321}">
                <p14:modId xmlns:p14="http://schemas.microsoft.com/office/powerpoint/2010/main" val="1997349601"/>
              </p:ext>
            </p:extLst>
          </p:nvPr>
        </p:nvGraphicFramePr>
        <p:xfrm>
          <a:off x="1089097" y="1448436"/>
          <a:ext cx="10156824" cy="4953000"/>
        </p:xfrm>
        <a:graphic>
          <a:graphicData uri="http://schemas.openxmlformats.org/drawingml/2006/table">
            <a:tbl>
              <a:tblPr firstRow="1" bandRow="1">
                <a:tableStyleId>{69012ECD-51FC-41F1-AA8D-1B2483CD663E}</a:tableStyleId>
              </a:tblPr>
              <a:tblGrid>
                <a:gridCol w="3385608">
                  <a:extLst>
                    <a:ext uri="{9D8B030D-6E8A-4147-A177-3AD203B41FA5}">
                      <a16:colId xmlns:a16="http://schemas.microsoft.com/office/drawing/2014/main" val="3954488826"/>
                    </a:ext>
                  </a:extLst>
                </a:gridCol>
                <a:gridCol w="3385608">
                  <a:extLst>
                    <a:ext uri="{9D8B030D-6E8A-4147-A177-3AD203B41FA5}">
                      <a16:colId xmlns:a16="http://schemas.microsoft.com/office/drawing/2014/main" val="3403494127"/>
                    </a:ext>
                  </a:extLst>
                </a:gridCol>
                <a:gridCol w="3385608">
                  <a:extLst>
                    <a:ext uri="{9D8B030D-6E8A-4147-A177-3AD203B41FA5}">
                      <a16:colId xmlns:a16="http://schemas.microsoft.com/office/drawing/2014/main" val="1654635056"/>
                    </a:ext>
                  </a:extLst>
                </a:gridCol>
              </a:tblGrid>
              <a:tr h="370840">
                <a:tc>
                  <a:txBody>
                    <a:bodyPr/>
                    <a:lstStyle/>
                    <a:p>
                      <a:endParaRPr lang="en-US" sz="2000" dirty="0"/>
                    </a:p>
                  </a:txBody>
                  <a:tcPr>
                    <a:lnB w="12700" cap="flat" cmpd="sng" algn="ctr">
                      <a:solidFill>
                        <a:schemeClr val="tx1"/>
                      </a:solidFill>
                      <a:prstDash val="solid"/>
                      <a:round/>
                      <a:headEnd type="none" w="med" len="med"/>
                      <a:tailEnd type="none" w="med" len="med"/>
                    </a:lnB>
                  </a:tcPr>
                </a:tc>
                <a:tc>
                  <a:txBody>
                    <a:bodyPr/>
                    <a:lstStyle/>
                    <a:p>
                      <a:r>
                        <a:rPr lang="en-US" sz="2000" dirty="0"/>
                        <a:t>Complainant’s Account</a:t>
                      </a:r>
                    </a:p>
                  </a:txBody>
                  <a:tcPr>
                    <a:lnB w="12700" cap="flat" cmpd="sng" algn="ctr">
                      <a:solidFill>
                        <a:schemeClr val="tx1"/>
                      </a:solidFill>
                      <a:prstDash val="solid"/>
                      <a:round/>
                      <a:headEnd type="none" w="med" len="med"/>
                      <a:tailEnd type="none" w="med" len="med"/>
                    </a:lnB>
                  </a:tcPr>
                </a:tc>
                <a:tc>
                  <a:txBody>
                    <a:bodyPr/>
                    <a:lstStyle/>
                    <a:p>
                      <a:r>
                        <a:rPr lang="en-US" sz="2000" dirty="0"/>
                        <a:t>Respondent’s Account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16302"/>
                  </a:ext>
                </a:extLst>
              </a:tr>
              <a:tr h="370840">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What sexual contact occurred?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Touching of her breasts by John. </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Touching of her vagina by John.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Making out.</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Touching of Jane’s vagina.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506251"/>
                  </a:ext>
                </a:extLst>
              </a:tr>
              <a:tr h="370840">
                <a:tc>
                  <a:txBody>
                    <a:bodyPr/>
                    <a:lstStyle/>
                    <a:p>
                      <a:pPr marL="0" marR="0">
                        <a:spcBef>
                          <a:spcPts val="0"/>
                        </a:spcBef>
                        <a:spcAft>
                          <a:spcPts val="0"/>
                        </a:spcAft>
                      </a:pPr>
                      <a:r>
                        <a:rPr lang="en-US" sz="1300">
                          <a:solidFill>
                            <a:schemeClr val="tx2"/>
                          </a:solidFill>
                          <a:effectLst/>
                          <a:latin typeface="+mn-lt"/>
                          <a:ea typeface="Times New Roman" panose="02020603050405020304" pitchFamily="18" charset="0"/>
                          <a:cs typeface="Times New Roman" panose="02020603050405020304" pitchFamily="18" charset="0"/>
                        </a:rPr>
                        <a:t>What sexual contact was not consensual?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reports no sexual contact was consensual.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The making out was mutual. John reports he thought he had consent from Jane so the contact was consensual.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757996"/>
                  </a:ext>
                </a:extLst>
              </a:tr>
              <a:tr h="370840">
                <a:tc>
                  <a:txBody>
                    <a:bodyPr/>
                    <a:lstStyle/>
                    <a:p>
                      <a:pPr marL="0" marR="0">
                        <a:spcBef>
                          <a:spcPts val="0"/>
                        </a:spcBef>
                        <a:spcAft>
                          <a:spcPts val="0"/>
                        </a:spcAft>
                      </a:pPr>
                      <a:r>
                        <a:rPr lang="en-US" sz="1300">
                          <a:solidFill>
                            <a:schemeClr val="tx2"/>
                          </a:solidFill>
                          <a:effectLst/>
                          <a:latin typeface="+mn-lt"/>
                          <a:ea typeface="Times New Roman" panose="02020603050405020304" pitchFamily="18" charset="0"/>
                          <a:cs typeface="Times New Roman" panose="02020603050405020304" pitchFamily="18" charset="0"/>
                        </a:rPr>
                        <a:t>Who is the initiator of the sexual contact?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reports John was the initiator of the sexual contact.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came into his room and took her top off. He is not sure how the making out started.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581392"/>
                  </a:ext>
                </a:extLst>
              </a:tr>
              <a:tr h="370840">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How was consent given or not given?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reports she never gave consent.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John reports the making out was mutual and Jane participated in the kissing. Jane took off her shirt an action of consent.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1235135"/>
                  </a:ext>
                </a:extLst>
              </a:tr>
              <a:tr h="370840">
                <a:tc>
                  <a:txBody>
                    <a:bodyPr/>
                    <a:lstStyle/>
                    <a:p>
                      <a:pPr marL="0" marR="0">
                        <a:spcBef>
                          <a:spcPts val="0"/>
                        </a:spcBef>
                        <a:spcAft>
                          <a:spcPts val="0"/>
                        </a:spcAft>
                      </a:pPr>
                      <a:r>
                        <a:rPr lang="en-US" sz="1300">
                          <a:solidFill>
                            <a:schemeClr val="tx2"/>
                          </a:solidFill>
                          <a:effectLst/>
                          <a:latin typeface="+mn-lt"/>
                          <a:ea typeface="Times New Roman" panose="02020603050405020304" pitchFamily="18" charset="0"/>
                          <a:cs typeface="Times New Roman" panose="02020603050405020304" pitchFamily="18" charset="0"/>
                        </a:rPr>
                        <a:t>Level of incapacitation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solidFill>
                            <a:schemeClr val="tx2"/>
                          </a:solidFill>
                          <a:effectLst/>
                          <a:latin typeface="+mn-lt"/>
                          <a:cs typeface="Times New Roman" panose="02020603050405020304" pitchFamily="18" charset="0"/>
                        </a:rPr>
                        <a:t>Jane reported consuming not a full solo cup of vodka with a mix, </a:t>
                      </a:r>
                      <a:r>
                        <a:rPr lang="en-US" sz="1300" dirty="0" err="1">
                          <a:solidFill>
                            <a:schemeClr val="tx2"/>
                          </a:solidFill>
                          <a:effectLst/>
                          <a:latin typeface="+mn-lt"/>
                          <a:cs typeface="Times New Roman" panose="02020603050405020304" pitchFamily="18" charset="0"/>
                        </a:rPr>
                        <a:t>jello</a:t>
                      </a:r>
                      <a:r>
                        <a:rPr lang="en-US" sz="1300" dirty="0">
                          <a:solidFill>
                            <a:schemeClr val="tx2"/>
                          </a:solidFill>
                          <a:effectLst/>
                          <a:latin typeface="+mn-lt"/>
                          <a:cs typeface="Times New Roman" panose="02020603050405020304" pitchFamily="18" charset="0"/>
                        </a:rPr>
                        <a:t> shots, and a little bit of dark liquor – one to two shots. </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 </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defines she went to sleep and that her body was in and out of consciousness.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solidFill>
                            <a:schemeClr val="tx2"/>
                          </a:solidFill>
                          <a:effectLst/>
                          <a:latin typeface="+mn-lt"/>
                          <a:cs typeface="Times New Roman" panose="02020603050405020304" pitchFamily="18" charset="0"/>
                        </a:rPr>
                        <a:t>John defines he was drunk. He consumed 10-15 shots of vodka, whiskey, and Baileys he also had a couple of beers. Consumed alcohol to the point where parts of the night he does not remember.  </a:t>
                      </a:r>
                    </a:p>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2770829"/>
                  </a:ext>
                </a:extLst>
              </a:tr>
              <a:tr h="370840">
                <a:tc>
                  <a:txBody>
                    <a:bodyPr/>
                    <a:lstStyle/>
                    <a:p>
                      <a:pPr marL="0" marR="0">
                        <a:spcBef>
                          <a:spcPts val="0"/>
                        </a:spcBef>
                        <a:spcAft>
                          <a:spcPts val="0"/>
                        </a:spcAft>
                      </a:pPr>
                      <a:r>
                        <a:rPr lang="en-US" sz="1300">
                          <a:solidFill>
                            <a:schemeClr val="tx2"/>
                          </a:solidFill>
                          <a:effectLst/>
                          <a:latin typeface="+mn-lt"/>
                          <a:ea typeface="Times New Roman" panose="02020603050405020304" pitchFamily="18" charset="0"/>
                          <a:cs typeface="Times New Roman" panose="02020603050405020304" pitchFamily="18" charset="0"/>
                        </a:rPr>
                        <a:t>Knowledge of level of incapacitation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Jane defined John was very intoxicated.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mn-lt"/>
                          <a:ea typeface="Times New Roman" panose="02020603050405020304" pitchFamily="18" charset="0"/>
                          <a:cs typeface="Times New Roman" panose="02020603050405020304" pitchFamily="18" charset="0"/>
                        </a:rPr>
                        <a:t>John knew that Jane has a least one shot to drink and maybe took shots with other people.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659378"/>
                  </a:ext>
                </a:extLst>
              </a:tr>
            </a:tbl>
          </a:graphicData>
        </a:graphic>
      </p:graphicFrame>
      <p:sp>
        <p:nvSpPr>
          <p:cNvPr id="4" name="Slide Number Placeholder 3">
            <a:extLst>
              <a:ext uri="{FF2B5EF4-FFF2-40B4-BE49-F238E27FC236}">
                <a16:creationId xmlns:a16="http://schemas.microsoft.com/office/drawing/2014/main" id="{74D010DF-5583-4BE6-9839-86B14F8CB32E}"/>
              </a:ext>
            </a:extLst>
          </p:cNvPr>
          <p:cNvSpPr>
            <a:spLocks noGrp="1"/>
          </p:cNvSpPr>
          <p:nvPr>
            <p:ph type="sldNum" sz="quarter" idx="12"/>
          </p:nvPr>
        </p:nvSpPr>
        <p:spPr/>
        <p:txBody>
          <a:bodyPr/>
          <a:lstStyle/>
          <a:p>
            <a:fld id="{DA60BA0E-20D0-4E7C-B286-26C960A6788F}" type="slidenum">
              <a:rPr lang="en-US" smtClean="0"/>
              <a:t>27</a:t>
            </a:fld>
            <a:endParaRPr lang="en-US"/>
          </a:p>
        </p:txBody>
      </p:sp>
    </p:spTree>
    <p:extLst>
      <p:ext uri="{BB962C8B-B14F-4D97-AF65-F5344CB8AC3E}">
        <p14:creationId xmlns:p14="http://schemas.microsoft.com/office/powerpoint/2010/main" val="40457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42CB-E830-46DF-812E-A1E17D9B6ABF}"/>
              </a:ext>
            </a:extLst>
          </p:cNvPr>
          <p:cNvSpPr>
            <a:spLocks noGrp="1"/>
          </p:cNvSpPr>
          <p:nvPr>
            <p:ph type="title"/>
          </p:nvPr>
        </p:nvSpPr>
        <p:spPr/>
        <p:txBody>
          <a:bodyPr/>
          <a:lstStyle/>
          <a:p>
            <a:r>
              <a:rPr lang="en-US" dirty="0"/>
              <a:t>Hearings</a:t>
            </a:r>
          </a:p>
        </p:txBody>
      </p:sp>
      <p:sp>
        <p:nvSpPr>
          <p:cNvPr id="3" name="Text Placeholder 2">
            <a:extLst>
              <a:ext uri="{FF2B5EF4-FFF2-40B4-BE49-F238E27FC236}">
                <a16:creationId xmlns:a16="http://schemas.microsoft.com/office/drawing/2014/main" id="{6DE8E3ED-8F07-4914-8947-E2DF9A71A3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891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2C8B-6C93-4736-8DE4-A8B7741DF999}"/>
              </a:ext>
            </a:extLst>
          </p:cNvPr>
          <p:cNvSpPr>
            <a:spLocks noGrp="1"/>
          </p:cNvSpPr>
          <p:nvPr>
            <p:ph type="title"/>
          </p:nvPr>
        </p:nvSpPr>
        <p:spPr/>
        <p:txBody>
          <a:bodyPr/>
          <a:lstStyle/>
          <a:p>
            <a:r>
              <a:rPr lang="en-US" dirty="0"/>
              <a:t>Live Hearing Required</a:t>
            </a:r>
          </a:p>
        </p:txBody>
      </p:sp>
      <p:sp>
        <p:nvSpPr>
          <p:cNvPr id="3" name="Content Placeholder 2">
            <a:extLst>
              <a:ext uri="{FF2B5EF4-FFF2-40B4-BE49-F238E27FC236}">
                <a16:creationId xmlns:a16="http://schemas.microsoft.com/office/drawing/2014/main" id="{E7E05E69-23DC-4BCA-A46D-9CD702DDAD70}"/>
              </a:ext>
            </a:extLst>
          </p:cNvPr>
          <p:cNvSpPr>
            <a:spLocks noGrp="1"/>
          </p:cNvSpPr>
          <p:nvPr>
            <p:ph idx="1"/>
          </p:nvPr>
        </p:nvSpPr>
        <p:spPr/>
        <p:txBody>
          <a:bodyPr>
            <a:normAutofit fontScale="85000" lnSpcReduction="20000"/>
          </a:bodyPr>
          <a:lstStyle/>
          <a:p>
            <a:r>
              <a:rPr lang="en-US" dirty="0"/>
              <a:t>Institutions must provide for a live hearing to determine responsibility. § 106.45(b)(6)(</a:t>
            </a:r>
            <a:r>
              <a:rPr lang="en-US" dirty="0" err="1"/>
              <a:t>i</a:t>
            </a:r>
            <a:r>
              <a:rPr lang="en-US" dirty="0"/>
              <a:t>)</a:t>
            </a:r>
          </a:p>
          <a:p>
            <a:r>
              <a:rPr lang="en-US" dirty="0"/>
              <a:t>No hearing board required; decision-maker can be a single individual. 85 Fed. Reg. 30248</a:t>
            </a:r>
          </a:p>
          <a:p>
            <a:pPr lvl="1"/>
            <a:r>
              <a:rPr lang="en-US" dirty="0"/>
              <a:t>Students are allowed to participate in the decision-making role if institution chooses to do so.</a:t>
            </a:r>
          </a:p>
          <a:p>
            <a:r>
              <a:rPr lang="en-US" dirty="0"/>
              <a:t>Institutional decision as to who is/are decision-maker(s).</a:t>
            </a:r>
          </a:p>
          <a:p>
            <a:pPr lvl="1"/>
            <a:r>
              <a:rPr lang="en-US" dirty="0"/>
              <a:t>Consider who will serve as appeal decision-maker as well.</a:t>
            </a:r>
          </a:p>
          <a:p>
            <a:r>
              <a:rPr lang="en-US" dirty="0"/>
              <a:t>Live hearing includes virtual hearings, as long as the parties can see and hear each other. § 106.45(b)(6)(</a:t>
            </a:r>
            <a:r>
              <a:rPr lang="en-US" dirty="0" err="1"/>
              <a:t>i</a:t>
            </a:r>
            <a:r>
              <a:rPr lang="en-US" dirty="0"/>
              <a:t>)</a:t>
            </a:r>
          </a:p>
          <a:p>
            <a:r>
              <a:rPr lang="en-US" dirty="0"/>
              <a:t>Institution must create an audio or audiovisual recording, or transcript, of any live hearing and make it available to the parties for inspection and review. § 106.45(b)(6)(</a:t>
            </a:r>
            <a:r>
              <a:rPr lang="en-US" dirty="0" err="1"/>
              <a:t>i</a:t>
            </a:r>
            <a:r>
              <a:rPr lang="en-US" dirty="0"/>
              <a:t>)</a:t>
            </a:r>
          </a:p>
        </p:txBody>
      </p:sp>
      <p:sp>
        <p:nvSpPr>
          <p:cNvPr id="4" name="Slide Number Placeholder 3">
            <a:extLst>
              <a:ext uri="{FF2B5EF4-FFF2-40B4-BE49-F238E27FC236}">
                <a16:creationId xmlns:a16="http://schemas.microsoft.com/office/drawing/2014/main" id="{E08C4AFC-994B-49A8-820B-72C26DC51697}"/>
              </a:ext>
            </a:extLst>
          </p:cNvPr>
          <p:cNvSpPr>
            <a:spLocks noGrp="1"/>
          </p:cNvSpPr>
          <p:nvPr>
            <p:ph type="sldNum" sz="quarter" idx="12"/>
          </p:nvPr>
        </p:nvSpPr>
        <p:spPr/>
        <p:txBody>
          <a:bodyPr/>
          <a:lstStyle/>
          <a:p>
            <a:fld id="{DA60BA0E-20D0-4E7C-B286-26C960A6788F}" type="slidenum">
              <a:rPr lang="en-US" smtClean="0"/>
              <a:t>29</a:t>
            </a:fld>
            <a:endParaRPr lang="en-US"/>
          </a:p>
        </p:txBody>
      </p:sp>
    </p:spTree>
    <p:extLst>
      <p:ext uri="{BB962C8B-B14F-4D97-AF65-F5344CB8AC3E}">
        <p14:creationId xmlns:p14="http://schemas.microsoft.com/office/powerpoint/2010/main" val="230037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FAD2-BBD7-4695-B7EF-AFE460398804}"/>
              </a:ext>
            </a:extLst>
          </p:cNvPr>
          <p:cNvSpPr>
            <a:spLocks noGrp="1"/>
          </p:cNvSpPr>
          <p:nvPr>
            <p:ph type="title"/>
          </p:nvPr>
        </p:nvSpPr>
        <p:spPr/>
        <p:txBody>
          <a:bodyPr/>
          <a:lstStyle/>
          <a:p>
            <a:r>
              <a:rPr lang="en-US" dirty="0"/>
              <a:t>Concurrent follow up questions</a:t>
            </a:r>
          </a:p>
        </p:txBody>
      </p:sp>
      <p:sp>
        <p:nvSpPr>
          <p:cNvPr id="3" name="Text Placeholder 2">
            <a:extLst>
              <a:ext uri="{FF2B5EF4-FFF2-40B4-BE49-F238E27FC236}">
                <a16:creationId xmlns:a16="http://schemas.microsoft.com/office/drawing/2014/main" id="{FB17AD74-1759-44A6-93BB-5B484EEBB7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784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9A3F-EE8C-4061-9769-F4BEC40296FE}"/>
              </a:ext>
            </a:extLst>
          </p:cNvPr>
          <p:cNvSpPr>
            <a:spLocks noGrp="1"/>
          </p:cNvSpPr>
          <p:nvPr>
            <p:ph type="title"/>
          </p:nvPr>
        </p:nvSpPr>
        <p:spPr/>
        <p:txBody>
          <a:bodyPr/>
          <a:lstStyle/>
          <a:p>
            <a:r>
              <a:rPr lang="en-US" dirty="0"/>
              <a:t>Rules of Procedure</a:t>
            </a:r>
          </a:p>
        </p:txBody>
      </p:sp>
      <p:sp>
        <p:nvSpPr>
          <p:cNvPr id="3" name="Content Placeholder 2">
            <a:extLst>
              <a:ext uri="{FF2B5EF4-FFF2-40B4-BE49-F238E27FC236}">
                <a16:creationId xmlns:a16="http://schemas.microsoft.com/office/drawing/2014/main" id="{9B142607-2381-42FB-A7CA-3038057A92C4}"/>
              </a:ext>
            </a:extLst>
          </p:cNvPr>
          <p:cNvSpPr>
            <a:spLocks noGrp="1"/>
          </p:cNvSpPr>
          <p:nvPr>
            <p:ph idx="1"/>
          </p:nvPr>
        </p:nvSpPr>
        <p:spPr/>
        <p:txBody>
          <a:bodyPr>
            <a:normAutofit fontScale="92500" lnSpcReduction="10000"/>
          </a:bodyPr>
          <a:lstStyle/>
          <a:p>
            <a:r>
              <a:rPr lang="en-US" dirty="0"/>
              <a:t>Institution is allowed to adopt rules governing the procedural aspects of hearing. 85 Fed. Reg. 30361</a:t>
            </a:r>
          </a:p>
          <a:p>
            <a:r>
              <a:rPr lang="en-US" dirty="0"/>
              <a:t>Considerations:</a:t>
            </a:r>
          </a:p>
          <a:p>
            <a:pPr lvl="1"/>
            <a:r>
              <a:rPr lang="en-US" dirty="0"/>
              <a:t>Can parties make opening or closing statements?</a:t>
            </a:r>
          </a:p>
          <a:p>
            <a:pPr lvl="1"/>
            <a:r>
              <a:rPr lang="en-US" dirty="0"/>
              <a:t>Process for making objections to the relevance of questions and evidence?</a:t>
            </a:r>
          </a:p>
          <a:p>
            <a:pPr lvl="2"/>
            <a:r>
              <a:rPr lang="en-US" dirty="0"/>
              <a:t>Institution is allowed to have a rule that does, or does not, give parties or advisors the right to discuss relevancy with the decision-maker during the hearing. 85 Fed. Reg. 30343</a:t>
            </a:r>
          </a:p>
          <a:p>
            <a:pPr lvl="1"/>
            <a:r>
              <a:rPr lang="en-US" dirty="0"/>
              <a:t>Reasonable time limitations on a hearing?</a:t>
            </a:r>
          </a:p>
          <a:p>
            <a:pPr lvl="1"/>
            <a:r>
              <a:rPr lang="en-US" dirty="0"/>
              <a:t>Defining the roles of individuals in the hearing (i.e. having someone who organizes, having legal counsel present?)</a:t>
            </a:r>
          </a:p>
          <a:p>
            <a:pPr lvl="1"/>
            <a:r>
              <a:rPr lang="en-US" dirty="0"/>
              <a:t>Rules of decorum of participants and advisors</a:t>
            </a:r>
          </a:p>
        </p:txBody>
      </p:sp>
      <p:sp>
        <p:nvSpPr>
          <p:cNvPr id="4" name="Slide Number Placeholder 3">
            <a:extLst>
              <a:ext uri="{FF2B5EF4-FFF2-40B4-BE49-F238E27FC236}">
                <a16:creationId xmlns:a16="http://schemas.microsoft.com/office/drawing/2014/main" id="{2A69986C-A6F9-40ED-8BF2-A0D4D7579246}"/>
              </a:ext>
            </a:extLst>
          </p:cNvPr>
          <p:cNvSpPr>
            <a:spLocks noGrp="1"/>
          </p:cNvSpPr>
          <p:nvPr>
            <p:ph type="sldNum" sz="quarter" idx="12"/>
          </p:nvPr>
        </p:nvSpPr>
        <p:spPr/>
        <p:txBody>
          <a:bodyPr/>
          <a:lstStyle/>
          <a:p>
            <a:fld id="{DA60BA0E-20D0-4E7C-B286-26C960A6788F}" type="slidenum">
              <a:rPr lang="en-US" smtClean="0"/>
              <a:t>30</a:t>
            </a:fld>
            <a:endParaRPr lang="en-US"/>
          </a:p>
        </p:txBody>
      </p:sp>
    </p:spTree>
    <p:extLst>
      <p:ext uri="{BB962C8B-B14F-4D97-AF65-F5344CB8AC3E}">
        <p14:creationId xmlns:p14="http://schemas.microsoft.com/office/powerpoint/2010/main" val="403035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0D87-B451-4CFC-A6E1-10F91CD3D9FE}"/>
              </a:ext>
            </a:extLst>
          </p:cNvPr>
          <p:cNvSpPr>
            <a:spLocks noGrp="1"/>
          </p:cNvSpPr>
          <p:nvPr>
            <p:ph type="title"/>
          </p:nvPr>
        </p:nvSpPr>
        <p:spPr/>
        <p:txBody>
          <a:bodyPr/>
          <a:lstStyle/>
          <a:p>
            <a:r>
              <a:rPr lang="en-US" dirty="0"/>
              <a:t>Questioning During Hearing</a:t>
            </a:r>
          </a:p>
        </p:txBody>
      </p:sp>
      <p:sp>
        <p:nvSpPr>
          <p:cNvPr id="3" name="Content Placeholder 2">
            <a:extLst>
              <a:ext uri="{FF2B5EF4-FFF2-40B4-BE49-F238E27FC236}">
                <a16:creationId xmlns:a16="http://schemas.microsoft.com/office/drawing/2014/main" id="{4F2A81C5-CE70-4DBC-A13F-1333055AD3EB}"/>
              </a:ext>
            </a:extLst>
          </p:cNvPr>
          <p:cNvSpPr>
            <a:spLocks noGrp="1"/>
          </p:cNvSpPr>
          <p:nvPr>
            <p:ph idx="1"/>
          </p:nvPr>
        </p:nvSpPr>
        <p:spPr/>
        <p:txBody>
          <a:bodyPr>
            <a:normAutofit fontScale="85000" lnSpcReduction="10000"/>
          </a:bodyPr>
          <a:lstStyle/>
          <a:p>
            <a:r>
              <a:rPr lang="en-US" dirty="0"/>
              <a:t>Each party’s advisor must be permitted to ask the other party and any witnesses all relevant questions and follow-up questions, including those challenging credibility. § 106.45(b)(6)(</a:t>
            </a:r>
            <a:r>
              <a:rPr lang="en-US" dirty="0" err="1"/>
              <a:t>i</a:t>
            </a:r>
            <a:r>
              <a:rPr lang="en-US" dirty="0"/>
              <a:t>)</a:t>
            </a:r>
          </a:p>
          <a:p>
            <a:pPr lvl="1"/>
            <a:r>
              <a:rPr lang="en-US" dirty="0"/>
              <a:t>Parties </a:t>
            </a:r>
            <a:r>
              <a:rPr lang="en-US" b="1" dirty="0"/>
              <a:t>are not</a:t>
            </a:r>
            <a:r>
              <a:rPr lang="en-US" dirty="0"/>
              <a:t> allowed to cross-examine each other or witnesses.  Must be done by an advisor or not at all.</a:t>
            </a:r>
          </a:p>
          <a:p>
            <a:r>
              <a:rPr lang="en-US" dirty="0"/>
              <a:t>Cross-examination must be done orally and in real time by the advisor. § 106.45(b)(6)(</a:t>
            </a:r>
            <a:r>
              <a:rPr lang="en-US" dirty="0" err="1"/>
              <a:t>i</a:t>
            </a:r>
            <a:r>
              <a:rPr lang="en-US" dirty="0"/>
              <a:t>)</a:t>
            </a:r>
          </a:p>
          <a:p>
            <a:r>
              <a:rPr lang="en-US" dirty="0"/>
              <a:t>Only relevant cross-examination and other questions may be asked of a party or witness. § 106.45(b)(6)(</a:t>
            </a:r>
            <a:r>
              <a:rPr lang="en-US" dirty="0" err="1"/>
              <a:t>i</a:t>
            </a:r>
            <a:r>
              <a:rPr lang="en-US" dirty="0"/>
              <a:t>)</a:t>
            </a:r>
          </a:p>
          <a:p>
            <a:r>
              <a:rPr lang="en-US" dirty="0"/>
              <a:t>Before a party or witness answers a cross-examination or other question, the decision-maker(s) must first determine whether the question is relevant and explain any decision to exclude a question as not relevant. § 106.45(b)(6)(</a:t>
            </a:r>
            <a:r>
              <a:rPr lang="en-US" dirty="0" err="1"/>
              <a:t>i</a:t>
            </a:r>
            <a:r>
              <a:rPr lang="en-US" dirty="0"/>
              <a:t>) </a:t>
            </a:r>
          </a:p>
          <a:p>
            <a:pPr lvl="1"/>
            <a:r>
              <a:rPr lang="en-US" dirty="0"/>
              <a:t>Cannot require written submission of questions before the hearing. 85 Fed. Reg. 30335</a:t>
            </a:r>
          </a:p>
          <a:p>
            <a:endParaRPr lang="en-US" dirty="0"/>
          </a:p>
          <a:p>
            <a:endParaRPr lang="en-US" dirty="0"/>
          </a:p>
        </p:txBody>
      </p:sp>
      <p:sp>
        <p:nvSpPr>
          <p:cNvPr id="4" name="Slide Number Placeholder 3">
            <a:extLst>
              <a:ext uri="{FF2B5EF4-FFF2-40B4-BE49-F238E27FC236}">
                <a16:creationId xmlns:a16="http://schemas.microsoft.com/office/drawing/2014/main" id="{13154B97-111C-44F8-AC38-897A8984A5C8}"/>
              </a:ext>
            </a:extLst>
          </p:cNvPr>
          <p:cNvSpPr>
            <a:spLocks noGrp="1"/>
          </p:cNvSpPr>
          <p:nvPr>
            <p:ph type="sldNum" sz="quarter" idx="12"/>
          </p:nvPr>
        </p:nvSpPr>
        <p:spPr/>
        <p:txBody>
          <a:bodyPr/>
          <a:lstStyle/>
          <a:p>
            <a:fld id="{DA60BA0E-20D0-4E7C-B286-26C960A6788F}" type="slidenum">
              <a:rPr lang="en-US" smtClean="0"/>
              <a:t>31</a:t>
            </a:fld>
            <a:endParaRPr lang="en-US"/>
          </a:p>
        </p:txBody>
      </p:sp>
    </p:spTree>
    <p:extLst>
      <p:ext uri="{BB962C8B-B14F-4D97-AF65-F5344CB8AC3E}">
        <p14:creationId xmlns:p14="http://schemas.microsoft.com/office/powerpoint/2010/main" val="418636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9247-399C-4F78-806A-985C58864941}"/>
              </a:ext>
            </a:extLst>
          </p:cNvPr>
          <p:cNvSpPr>
            <a:spLocks noGrp="1"/>
          </p:cNvSpPr>
          <p:nvPr>
            <p:ph type="title"/>
          </p:nvPr>
        </p:nvSpPr>
        <p:spPr/>
        <p:txBody>
          <a:bodyPr/>
          <a:lstStyle/>
          <a:p>
            <a:r>
              <a:rPr lang="en-US" dirty="0"/>
              <a:t>Relevancy Determination</a:t>
            </a:r>
          </a:p>
        </p:txBody>
      </p:sp>
      <p:sp>
        <p:nvSpPr>
          <p:cNvPr id="3" name="Content Placeholder 2">
            <a:extLst>
              <a:ext uri="{FF2B5EF4-FFF2-40B4-BE49-F238E27FC236}">
                <a16:creationId xmlns:a16="http://schemas.microsoft.com/office/drawing/2014/main" id="{4FFEF060-368C-402B-967B-0CDE75CEFDD0}"/>
              </a:ext>
            </a:extLst>
          </p:cNvPr>
          <p:cNvSpPr>
            <a:spLocks noGrp="1"/>
          </p:cNvSpPr>
          <p:nvPr>
            <p:ph idx="1"/>
          </p:nvPr>
        </p:nvSpPr>
        <p:spPr/>
        <p:txBody>
          <a:bodyPr>
            <a:normAutofit fontScale="70000" lnSpcReduction="20000"/>
          </a:bodyPr>
          <a:lstStyle/>
          <a:p>
            <a:r>
              <a:rPr lang="en-US" dirty="0"/>
              <a:t>Evidence that is not relevant = information protected by a legally recognized privilege; evidence about a complaint’s prior sexual history, any party’s medical, psychological, and similar records unless the party has given voluntary, written consent, and any party or witness statements that have not been subjected to cross-examination at a live hearing.</a:t>
            </a:r>
          </a:p>
          <a:p>
            <a:pPr lvl="1"/>
            <a:r>
              <a:rPr lang="en-US" dirty="0"/>
              <a:t>Rape Shield - Questions/evidence about complainant’s prior sexual predisposition or prior sexual behavior are not relevant, unless they are offered to provide that someone other than the respondent committed the alleged conduct, or if the questions/evidence concern specific incidents of the complainant’s prior sexual behavior with respect to the respondent and are offered to prove consent.  § 106.45(b)(6)(</a:t>
            </a:r>
            <a:r>
              <a:rPr lang="en-US" dirty="0" err="1"/>
              <a:t>i</a:t>
            </a:r>
            <a:r>
              <a:rPr lang="en-US" dirty="0"/>
              <a:t>)</a:t>
            </a:r>
          </a:p>
          <a:p>
            <a:r>
              <a:rPr lang="en-US" dirty="0"/>
              <a:t>If a party or witness does not submit to cross-examination at the live hearing, the decision-maker(s) must not rely on any statement of that party or witness in reaching a determination regarding responsibility; proved, however, that the decision-maker(s) cannot draw an inference about the determination regarding responsibility based solely on a party’s or witness’s absence from the live hearing or refusal to answer cross-examination or other questions.  § 106.45(b)(6)(</a:t>
            </a:r>
            <a:r>
              <a:rPr lang="en-US" dirty="0" err="1"/>
              <a:t>i</a:t>
            </a:r>
            <a:r>
              <a:rPr lang="en-US" dirty="0"/>
              <a:t>)</a:t>
            </a:r>
          </a:p>
          <a:p>
            <a:pPr lvl="1"/>
            <a:r>
              <a:rPr lang="en-US" dirty="0"/>
              <a:t>Option: consider having party/witness appear at hearing, verbally confirm that investigative report fairly summarizes their statement, and allow parties’ advisors to cross-examine.  </a:t>
            </a:r>
          </a:p>
          <a:p>
            <a:r>
              <a:rPr lang="en-US" dirty="0"/>
              <a:t>Decision-makers must be trained on relevancy. 85 Fed. Reg. 30247</a:t>
            </a:r>
          </a:p>
          <a:p>
            <a:endParaRPr lang="en-US" dirty="0"/>
          </a:p>
        </p:txBody>
      </p:sp>
      <p:sp>
        <p:nvSpPr>
          <p:cNvPr id="4" name="Slide Number Placeholder 3">
            <a:extLst>
              <a:ext uri="{FF2B5EF4-FFF2-40B4-BE49-F238E27FC236}">
                <a16:creationId xmlns:a16="http://schemas.microsoft.com/office/drawing/2014/main" id="{5D4DEF6B-5133-4581-B346-5E3A30F077F4}"/>
              </a:ext>
            </a:extLst>
          </p:cNvPr>
          <p:cNvSpPr>
            <a:spLocks noGrp="1"/>
          </p:cNvSpPr>
          <p:nvPr>
            <p:ph type="sldNum" sz="quarter" idx="12"/>
          </p:nvPr>
        </p:nvSpPr>
        <p:spPr/>
        <p:txBody>
          <a:bodyPr/>
          <a:lstStyle/>
          <a:p>
            <a:fld id="{DA60BA0E-20D0-4E7C-B286-26C960A6788F}" type="slidenum">
              <a:rPr lang="en-US" smtClean="0"/>
              <a:t>32</a:t>
            </a:fld>
            <a:endParaRPr lang="en-US"/>
          </a:p>
        </p:txBody>
      </p:sp>
    </p:spTree>
    <p:extLst>
      <p:ext uri="{BB962C8B-B14F-4D97-AF65-F5344CB8AC3E}">
        <p14:creationId xmlns:p14="http://schemas.microsoft.com/office/powerpoint/2010/main" val="272765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405C-E337-4D4F-AAC7-D66C7BEDD367}"/>
              </a:ext>
            </a:extLst>
          </p:cNvPr>
          <p:cNvSpPr>
            <a:spLocks noGrp="1"/>
          </p:cNvSpPr>
          <p:nvPr>
            <p:ph type="title"/>
          </p:nvPr>
        </p:nvSpPr>
        <p:spPr/>
        <p:txBody>
          <a:bodyPr/>
          <a:lstStyle/>
          <a:p>
            <a:r>
              <a:rPr lang="en-US" dirty="0"/>
              <a:t>Decision Maker	</a:t>
            </a:r>
          </a:p>
        </p:txBody>
      </p:sp>
      <p:sp>
        <p:nvSpPr>
          <p:cNvPr id="3" name="Content Placeholder 2">
            <a:extLst>
              <a:ext uri="{FF2B5EF4-FFF2-40B4-BE49-F238E27FC236}">
                <a16:creationId xmlns:a16="http://schemas.microsoft.com/office/drawing/2014/main" id="{84A44ADE-5C4A-4C17-9C4C-F3B9D58F708C}"/>
              </a:ext>
            </a:extLst>
          </p:cNvPr>
          <p:cNvSpPr>
            <a:spLocks noGrp="1"/>
          </p:cNvSpPr>
          <p:nvPr>
            <p:ph idx="1"/>
          </p:nvPr>
        </p:nvSpPr>
        <p:spPr/>
        <p:txBody>
          <a:bodyPr>
            <a:normAutofit fontScale="85000" lnSpcReduction="20000"/>
          </a:bodyPr>
          <a:lstStyle/>
          <a:p>
            <a:r>
              <a:rPr lang="en-US" dirty="0"/>
              <a:t>The decision maker cannot be the Title IX Coordinator or the investigator(s).  § 106.45(b)(7).</a:t>
            </a:r>
          </a:p>
          <a:p>
            <a:r>
              <a:rPr lang="en-US" dirty="0"/>
              <a:t>The decision maker is “under an obligation to objectively evaluate all relevant evidence both inculpatory and exculpatory, and must therefore independently reach a determination regarding responsibility without giving deference to the investigative report.” 85 Fed. Reg. 30314.</a:t>
            </a:r>
          </a:p>
          <a:p>
            <a:r>
              <a:rPr lang="en-US" dirty="0"/>
              <a:t>The decision maker has “the right and responsibility to ask questions and elicit information from parties and witnesses on the decision-maker’s own initiative to aid the decision-maker in obtaining relevant evidence…and the parties have equal rights to present evidence in front of the decision-maker so the decision-maker has the benefit of perceiving each party’s unique perspectives about the evidence.” 85 Fed. Reg. 30331</a:t>
            </a:r>
          </a:p>
          <a:p>
            <a:r>
              <a:rPr lang="en-US" dirty="0"/>
              <a:t>Institution could have a hearing officer to oversee or conduct the hearing that is separate from the decision maker.  85 Fed. Reg. 30372</a:t>
            </a:r>
          </a:p>
          <a:p>
            <a:pPr marL="0" indent="0">
              <a:buNone/>
            </a:pPr>
            <a:endParaRPr lang="en-US" dirty="0"/>
          </a:p>
        </p:txBody>
      </p:sp>
      <p:sp>
        <p:nvSpPr>
          <p:cNvPr id="4" name="Slide Number Placeholder 3">
            <a:extLst>
              <a:ext uri="{FF2B5EF4-FFF2-40B4-BE49-F238E27FC236}">
                <a16:creationId xmlns:a16="http://schemas.microsoft.com/office/drawing/2014/main" id="{72639EB4-FA52-4EA2-97AF-D36D6F3BDF8E}"/>
              </a:ext>
            </a:extLst>
          </p:cNvPr>
          <p:cNvSpPr>
            <a:spLocks noGrp="1"/>
          </p:cNvSpPr>
          <p:nvPr>
            <p:ph type="sldNum" sz="quarter" idx="12"/>
          </p:nvPr>
        </p:nvSpPr>
        <p:spPr/>
        <p:txBody>
          <a:bodyPr/>
          <a:lstStyle/>
          <a:p>
            <a:fld id="{DA60BA0E-20D0-4E7C-B286-26C960A6788F}" type="slidenum">
              <a:rPr lang="en-US" smtClean="0"/>
              <a:t>33</a:t>
            </a:fld>
            <a:endParaRPr lang="en-US"/>
          </a:p>
        </p:txBody>
      </p:sp>
    </p:spTree>
    <p:extLst>
      <p:ext uri="{BB962C8B-B14F-4D97-AF65-F5344CB8AC3E}">
        <p14:creationId xmlns:p14="http://schemas.microsoft.com/office/powerpoint/2010/main" val="129688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0F9F-DB9F-47BE-9338-8C5033B97E85}"/>
              </a:ext>
            </a:extLst>
          </p:cNvPr>
          <p:cNvSpPr>
            <a:spLocks noGrp="1"/>
          </p:cNvSpPr>
          <p:nvPr>
            <p:ph type="title"/>
          </p:nvPr>
        </p:nvSpPr>
        <p:spPr/>
        <p:txBody>
          <a:bodyPr/>
          <a:lstStyle/>
          <a:p>
            <a:r>
              <a:rPr lang="en-US" dirty="0"/>
              <a:t>Determination of Responsibility </a:t>
            </a:r>
          </a:p>
        </p:txBody>
      </p:sp>
      <p:sp>
        <p:nvSpPr>
          <p:cNvPr id="3" name="Content Placeholder 2">
            <a:extLst>
              <a:ext uri="{FF2B5EF4-FFF2-40B4-BE49-F238E27FC236}">
                <a16:creationId xmlns:a16="http://schemas.microsoft.com/office/drawing/2014/main" id="{263A6DA6-61D1-4C28-BCB9-D6CED7147FDC}"/>
              </a:ext>
            </a:extLst>
          </p:cNvPr>
          <p:cNvSpPr>
            <a:spLocks noGrp="1"/>
          </p:cNvSpPr>
          <p:nvPr>
            <p:ph idx="1"/>
          </p:nvPr>
        </p:nvSpPr>
        <p:spPr/>
        <p:txBody>
          <a:bodyPr>
            <a:normAutofit fontScale="77500" lnSpcReduction="20000"/>
          </a:bodyPr>
          <a:lstStyle/>
          <a:p>
            <a:r>
              <a:rPr lang="en-US" dirty="0"/>
              <a:t>Content of Determination of Responsibility:</a:t>
            </a:r>
          </a:p>
          <a:p>
            <a:pPr lvl="1"/>
            <a:r>
              <a:rPr lang="en-US" dirty="0"/>
              <a:t>Must be in writing. § 106.45(b)(7)(</a:t>
            </a:r>
            <a:r>
              <a:rPr lang="en-US" dirty="0" err="1"/>
              <a:t>i</a:t>
            </a:r>
            <a:r>
              <a:rPr lang="en-US" dirty="0"/>
              <a:t>)</a:t>
            </a:r>
          </a:p>
          <a:p>
            <a:pPr lvl="1"/>
            <a:r>
              <a:rPr lang="en-US" dirty="0"/>
              <a:t>Identify the allegations potentially constituting sexual harassment. § 106.45(b)(7)(ii)</a:t>
            </a:r>
          </a:p>
          <a:p>
            <a:pPr lvl="1"/>
            <a:r>
              <a:rPr lang="en-US" dirty="0"/>
              <a:t>Describe the procedural steps taken from the receipt of the formal complaint through the determination, including any notifications to the parties, interviews with parties and witnesses, site visits, methods used to gather other evidence, and hearings held. § 106.45(b)(7)(ii)</a:t>
            </a:r>
          </a:p>
          <a:p>
            <a:pPr lvl="1"/>
            <a:r>
              <a:rPr lang="en-US" dirty="0"/>
              <a:t>Findings of fact supporting the determination. § 106.45(b)(7)(ii)</a:t>
            </a:r>
          </a:p>
          <a:p>
            <a:pPr lvl="1"/>
            <a:r>
              <a:rPr lang="en-US" dirty="0"/>
              <a:t>Conclusions regarding the application of the institution’s code of conduct to the facts. § 106.45(b)(7)(ii)</a:t>
            </a:r>
          </a:p>
          <a:p>
            <a:pPr lvl="1"/>
            <a:r>
              <a:rPr lang="en-US" dirty="0"/>
              <a:t>A statement of, and rationale for, the result as to each allegation, including a determination regarding responsibility, any disciplinary sanctions the institution imposes on the respondent, and whether remedies designed to restore or preserve equal access to the institution’s education program or activity will be provided by the institution to the complainant. § 106.45(b)(7)(ii)</a:t>
            </a:r>
          </a:p>
          <a:p>
            <a:pPr lvl="1"/>
            <a:r>
              <a:rPr lang="en-US" dirty="0"/>
              <a:t>The procedures and permissible bases for the complainant and respondent to appeal. § 106.45(b)(7)(ii)</a:t>
            </a:r>
          </a:p>
          <a:p>
            <a:pPr lvl="1"/>
            <a:r>
              <a:rPr lang="en-US" dirty="0"/>
              <a:t>The parties must be notified simultaneously. § 106.45(b)(7)(iii)</a:t>
            </a:r>
          </a:p>
        </p:txBody>
      </p:sp>
      <p:sp>
        <p:nvSpPr>
          <p:cNvPr id="4" name="Slide Number Placeholder 3">
            <a:extLst>
              <a:ext uri="{FF2B5EF4-FFF2-40B4-BE49-F238E27FC236}">
                <a16:creationId xmlns:a16="http://schemas.microsoft.com/office/drawing/2014/main" id="{48F345D5-6A37-4A76-895F-049547A7DE67}"/>
              </a:ext>
            </a:extLst>
          </p:cNvPr>
          <p:cNvSpPr>
            <a:spLocks noGrp="1"/>
          </p:cNvSpPr>
          <p:nvPr>
            <p:ph type="sldNum" sz="quarter" idx="12"/>
          </p:nvPr>
        </p:nvSpPr>
        <p:spPr/>
        <p:txBody>
          <a:bodyPr/>
          <a:lstStyle/>
          <a:p>
            <a:fld id="{DA60BA0E-20D0-4E7C-B286-26C960A6788F}" type="slidenum">
              <a:rPr lang="en-US" smtClean="0"/>
              <a:t>34</a:t>
            </a:fld>
            <a:endParaRPr lang="en-US"/>
          </a:p>
        </p:txBody>
      </p:sp>
    </p:spTree>
    <p:extLst>
      <p:ext uri="{BB962C8B-B14F-4D97-AF65-F5344CB8AC3E}">
        <p14:creationId xmlns:p14="http://schemas.microsoft.com/office/powerpoint/2010/main" val="300336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1DB6-520E-4370-8BE2-0785DAD7DBDE}"/>
              </a:ext>
            </a:extLst>
          </p:cNvPr>
          <p:cNvSpPr>
            <a:spLocks noGrp="1"/>
          </p:cNvSpPr>
          <p:nvPr>
            <p:ph type="title"/>
          </p:nvPr>
        </p:nvSpPr>
        <p:spPr/>
        <p:txBody>
          <a:bodyPr/>
          <a:lstStyle/>
          <a:p>
            <a:r>
              <a:rPr lang="en-US" dirty="0"/>
              <a:t>Hearing Process</a:t>
            </a:r>
          </a:p>
        </p:txBody>
      </p:sp>
      <p:sp>
        <p:nvSpPr>
          <p:cNvPr id="3" name="Content Placeholder 2">
            <a:extLst>
              <a:ext uri="{FF2B5EF4-FFF2-40B4-BE49-F238E27FC236}">
                <a16:creationId xmlns:a16="http://schemas.microsoft.com/office/drawing/2014/main" id="{8D6BDCB4-E54F-480C-BD96-D5B2392407B6}"/>
              </a:ext>
            </a:extLst>
          </p:cNvPr>
          <p:cNvSpPr>
            <a:spLocks noGrp="1"/>
          </p:cNvSpPr>
          <p:nvPr>
            <p:ph idx="1"/>
          </p:nvPr>
        </p:nvSpPr>
        <p:spPr/>
        <p:txBody>
          <a:bodyPr/>
          <a:lstStyle/>
          <a:p>
            <a:r>
              <a:rPr lang="en-US" dirty="0"/>
              <a:t>Hearing Prep Checklist</a:t>
            </a:r>
          </a:p>
          <a:p>
            <a:r>
              <a:rPr lang="en-US" dirty="0"/>
              <a:t>Guide for Advisors</a:t>
            </a:r>
          </a:p>
          <a:p>
            <a:r>
              <a:rPr lang="en-US" dirty="0"/>
              <a:t>Guide for Individuals Involved in the Process </a:t>
            </a:r>
            <a:r>
              <a:rPr lang="en-US" sz="2000" dirty="0">
                <a:hlinkClick r:id="rId3"/>
              </a:rPr>
              <a:t>https://studentconduct.okstate.edu/ConductProcess</a:t>
            </a:r>
            <a:r>
              <a:rPr lang="en-US" sz="2000" dirty="0"/>
              <a:t> </a:t>
            </a:r>
          </a:p>
          <a:p>
            <a:r>
              <a:rPr lang="en-US" dirty="0"/>
              <a:t>Hearing Notice</a:t>
            </a:r>
          </a:p>
          <a:p>
            <a:r>
              <a:rPr lang="en-US" dirty="0"/>
              <a:t>Hearing Outline</a:t>
            </a:r>
          </a:p>
          <a:p>
            <a:r>
              <a:rPr lang="en-US" dirty="0"/>
              <a:t>Hearing Script </a:t>
            </a:r>
          </a:p>
        </p:txBody>
      </p:sp>
      <p:sp>
        <p:nvSpPr>
          <p:cNvPr id="4" name="Slide Number Placeholder 3">
            <a:extLst>
              <a:ext uri="{FF2B5EF4-FFF2-40B4-BE49-F238E27FC236}">
                <a16:creationId xmlns:a16="http://schemas.microsoft.com/office/drawing/2014/main" id="{4A93691F-A863-4EDB-BB87-D514EC466308}"/>
              </a:ext>
            </a:extLst>
          </p:cNvPr>
          <p:cNvSpPr>
            <a:spLocks noGrp="1"/>
          </p:cNvSpPr>
          <p:nvPr>
            <p:ph type="sldNum" sz="quarter" idx="12"/>
          </p:nvPr>
        </p:nvSpPr>
        <p:spPr/>
        <p:txBody>
          <a:bodyPr/>
          <a:lstStyle/>
          <a:p>
            <a:fld id="{DA60BA0E-20D0-4E7C-B286-26C960A6788F}" type="slidenum">
              <a:rPr lang="en-US" smtClean="0"/>
              <a:t>35</a:t>
            </a:fld>
            <a:endParaRPr lang="en-US"/>
          </a:p>
        </p:txBody>
      </p:sp>
    </p:spTree>
    <p:extLst>
      <p:ext uri="{BB962C8B-B14F-4D97-AF65-F5344CB8AC3E}">
        <p14:creationId xmlns:p14="http://schemas.microsoft.com/office/powerpoint/2010/main" val="55458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E334C-718F-448B-B516-531383241E2B}"/>
              </a:ext>
            </a:extLst>
          </p:cNvPr>
          <p:cNvPicPr>
            <a:picLocks noChangeAspect="1"/>
          </p:cNvPicPr>
          <p:nvPr/>
        </p:nvPicPr>
        <p:blipFill>
          <a:blip r:embed="rId3"/>
          <a:stretch>
            <a:fillRect/>
          </a:stretch>
        </p:blipFill>
        <p:spPr>
          <a:xfrm>
            <a:off x="5789612" y="685800"/>
            <a:ext cx="6248400" cy="3448050"/>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7341D63-CE75-4332-BC4A-C5B2F6A2E6FE}"/>
              </a:ext>
            </a:extLst>
          </p:cNvPr>
          <p:cNvSpPr>
            <a:spLocks noGrp="1"/>
          </p:cNvSpPr>
          <p:nvPr>
            <p:ph type="title"/>
          </p:nvPr>
        </p:nvSpPr>
        <p:spPr/>
        <p:txBody>
          <a:bodyPr/>
          <a:lstStyle/>
          <a:p>
            <a:r>
              <a:rPr lang="en-US" dirty="0"/>
              <a:t>Hearing Set Up</a:t>
            </a:r>
          </a:p>
        </p:txBody>
      </p:sp>
      <p:sp>
        <p:nvSpPr>
          <p:cNvPr id="3" name="Content Placeholder 2">
            <a:extLst>
              <a:ext uri="{FF2B5EF4-FFF2-40B4-BE49-F238E27FC236}">
                <a16:creationId xmlns:a16="http://schemas.microsoft.com/office/drawing/2014/main" id="{47F65D84-4EAF-4A1A-8264-5B94DB82791A}"/>
              </a:ext>
            </a:extLst>
          </p:cNvPr>
          <p:cNvSpPr>
            <a:spLocks noGrp="1"/>
          </p:cNvSpPr>
          <p:nvPr>
            <p:ph idx="1"/>
          </p:nvPr>
        </p:nvSpPr>
        <p:spPr>
          <a:xfrm>
            <a:off x="1117309" y="1701800"/>
            <a:ext cx="10157354" cy="4470400"/>
          </a:xfrm>
        </p:spPr>
        <p:txBody>
          <a:bodyPr>
            <a:normAutofit fontScale="92500" lnSpcReduction="10000"/>
          </a:bodyPr>
          <a:lstStyle/>
          <a:p>
            <a:pPr marL="0" indent="0">
              <a:buNone/>
            </a:pPr>
            <a:r>
              <a:rPr lang="en-US" b="1" u="sng" dirty="0">
                <a:latin typeface="+mj-lt"/>
              </a:rPr>
              <a:t>3 Options</a:t>
            </a:r>
          </a:p>
          <a:p>
            <a:r>
              <a:rPr lang="en-US" dirty="0"/>
              <a:t>One Room</a:t>
            </a:r>
          </a:p>
          <a:p>
            <a:r>
              <a:rPr lang="en-US" dirty="0"/>
              <a:t>Two or more rooms</a:t>
            </a:r>
          </a:p>
          <a:p>
            <a:r>
              <a:rPr lang="en-US" dirty="0"/>
              <a:t>Video Conference</a:t>
            </a:r>
          </a:p>
          <a:p>
            <a:pPr marL="0" indent="0">
              <a:buNone/>
            </a:pPr>
            <a:r>
              <a:rPr lang="en-US" b="1" u="sng" dirty="0">
                <a:latin typeface="+mj-lt"/>
              </a:rPr>
              <a:t>In-Person Considerations</a:t>
            </a:r>
          </a:p>
          <a:p>
            <a:r>
              <a:rPr lang="en-US" dirty="0"/>
              <a:t>Expect participants to be uncomfortable</a:t>
            </a:r>
          </a:p>
          <a:p>
            <a:r>
              <a:rPr lang="en-US" dirty="0"/>
              <a:t>Arrival location</a:t>
            </a:r>
          </a:p>
          <a:p>
            <a:r>
              <a:rPr lang="en-US" dirty="0"/>
              <a:t>Breaks &amp; Departure</a:t>
            </a:r>
            <a:br>
              <a:rPr lang="en-US" dirty="0"/>
            </a:br>
            <a:endParaRPr lang="en-US" dirty="0"/>
          </a:p>
          <a:p>
            <a:endParaRPr lang="en-US" dirty="0">
              <a:latin typeface="+mj-lt"/>
            </a:endParaRPr>
          </a:p>
          <a:p>
            <a:endParaRPr lang="en-US" dirty="0"/>
          </a:p>
        </p:txBody>
      </p:sp>
      <p:sp>
        <p:nvSpPr>
          <p:cNvPr id="4" name="Slide Number Placeholder 3">
            <a:extLst>
              <a:ext uri="{FF2B5EF4-FFF2-40B4-BE49-F238E27FC236}">
                <a16:creationId xmlns:a16="http://schemas.microsoft.com/office/drawing/2014/main" id="{A94A036E-71AF-4D80-AB79-BECB7212117A}"/>
              </a:ext>
            </a:extLst>
          </p:cNvPr>
          <p:cNvSpPr>
            <a:spLocks noGrp="1"/>
          </p:cNvSpPr>
          <p:nvPr>
            <p:ph type="sldNum" sz="quarter" idx="12"/>
          </p:nvPr>
        </p:nvSpPr>
        <p:spPr/>
        <p:txBody>
          <a:bodyPr/>
          <a:lstStyle/>
          <a:p>
            <a:fld id="{DA60BA0E-20D0-4E7C-B286-26C960A6788F}" type="slidenum">
              <a:rPr lang="en-US" smtClean="0"/>
              <a:t>36</a:t>
            </a:fld>
            <a:endParaRPr lang="en-US"/>
          </a:p>
        </p:txBody>
      </p:sp>
    </p:spTree>
    <p:extLst>
      <p:ext uri="{BB962C8B-B14F-4D97-AF65-F5344CB8AC3E}">
        <p14:creationId xmlns:p14="http://schemas.microsoft.com/office/powerpoint/2010/main" val="184927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397A-5DDC-4DA5-A9CA-9252C12947E9}"/>
              </a:ext>
            </a:extLst>
          </p:cNvPr>
          <p:cNvSpPr>
            <a:spLocks noGrp="1"/>
          </p:cNvSpPr>
          <p:nvPr>
            <p:ph type="title"/>
          </p:nvPr>
        </p:nvSpPr>
        <p:spPr/>
        <p:txBody>
          <a:bodyPr/>
          <a:lstStyle/>
          <a:p>
            <a:r>
              <a:rPr lang="en-US" dirty="0"/>
              <a:t>Video Conference Considerations</a:t>
            </a:r>
          </a:p>
        </p:txBody>
      </p:sp>
      <p:sp>
        <p:nvSpPr>
          <p:cNvPr id="3" name="Content Placeholder 2">
            <a:extLst>
              <a:ext uri="{FF2B5EF4-FFF2-40B4-BE49-F238E27FC236}">
                <a16:creationId xmlns:a16="http://schemas.microsoft.com/office/drawing/2014/main" id="{B216B881-7D75-4FA4-9B06-5941F2D63D42}"/>
              </a:ext>
            </a:extLst>
          </p:cNvPr>
          <p:cNvSpPr>
            <a:spLocks noGrp="1"/>
          </p:cNvSpPr>
          <p:nvPr>
            <p:ph idx="1"/>
          </p:nvPr>
        </p:nvSpPr>
        <p:spPr/>
        <p:txBody>
          <a:bodyPr>
            <a:normAutofit fontScale="92500" lnSpcReduction="10000"/>
          </a:bodyPr>
          <a:lstStyle/>
          <a:p>
            <a:r>
              <a:rPr lang="en-US" dirty="0"/>
              <a:t>Password protected</a:t>
            </a:r>
          </a:p>
          <a:p>
            <a:r>
              <a:rPr lang="en-US" dirty="0"/>
              <a:t>Video must be enabled and virtual backgrounds are prohibited</a:t>
            </a:r>
          </a:p>
          <a:p>
            <a:r>
              <a:rPr lang="en-US" dirty="0"/>
              <a:t>Quantity of advisors does not change when it is on video conference</a:t>
            </a:r>
          </a:p>
          <a:p>
            <a:r>
              <a:rPr lang="en-US" dirty="0"/>
              <a:t>Once on video conference</a:t>
            </a:r>
          </a:p>
          <a:p>
            <a:pPr lvl="1"/>
            <a:r>
              <a:rPr lang="en-US" dirty="0"/>
              <a:t>Names are changed to be First Last, Role (John Doe, Respondent)</a:t>
            </a:r>
          </a:p>
          <a:p>
            <a:pPr lvl="1"/>
            <a:r>
              <a:rPr lang="en-US" dirty="0"/>
              <a:t>Everyone is asked to show their room to check for privacy</a:t>
            </a:r>
          </a:p>
          <a:p>
            <a:pPr lvl="1"/>
            <a:r>
              <a:rPr lang="en-US" dirty="0"/>
              <a:t>Mute participants</a:t>
            </a:r>
          </a:p>
          <a:p>
            <a:pPr lvl="1"/>
            <a:r>
              <a:rPr lang="en-US" dirty="0"/>
              <a:t>Disable chat, share screen, and rename themselves</a:t>
            </a:r>
          </a:p>
          <a:p>
            <a:pPr lvl="1"/>
            <a:r>
              <a:rPr lang="en-US" dirty="0"/>
              <a:t>“Lock the Meeting” once everyone has joined.</a:t>
            </a:r>
          </a:p>
          <a:p>
            <a:r>
              <a:rPr lang="en-US" dirty="0"/>
              <a:t>Use Break Out Rooms</a:t>
            </a:r>
          </a:p>
        </p:txBody>
      </p:sp>
      <p:sp>
        <p:nvSpPr>
          <p:cNvPr id="4" name="Slide Number Placeholder 3">
            <a:extLst>
              <a:ext uri="{FF2B5EF4-FFF2-40B4-BE49-F238E27FC236}">
                <a16:creationId xmlns:a16="http://schemas.microsoft.com/office/drawing/2014/main" id="{F0D575F0-CDF0-4926-85D3-F271355576A0}"/>
              </a:ext>
            </a:extLst>
          </p:cNvPr>
          <p:cNvSpPr>
            <a:spLocks noGrp="1"/>
          </p:cNvSpPr>
          <p:nvPr>
            <p:ph type="sldNum" sz="quarter" idx="12"/>
          </p:nvPr>
        </p:nvSpPr>
        <p:spPr/>
        <p:txBody>
          <a:bodyPr/>
          <a:lstStyle/>
          <a:p>
            <a:fld id="{DA60BA0E-20D0-4E7C-B286-26C960A6788F}" type="slidenum">
              <a:rPr lang="en-US" smtClean="0"/>
              <a:t>37</a:t>
            </a:fld>
            <a:endParaRPr lang="en-US"/>
          </a:p>
        </p:txBody>
      </p:sp>
    </p:spTree>
    <p:extLst>
      <p:ext uri="{BB962C8B-B14F-4D97-AF65-F5344CB8AC3E}">
        <p14:creationId xmlns:p14="http://schemas.microsoft.com/office/powerpoint/2010/main" val="352111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4CD3-C7D3-4FFE-963E-719C8A611204}"/>
              </a:ext>
            </a:extLst>
          </p:cNvPr>
          <p:cNvSpPr>
            <a:spLocks noGrp="1"/>
          </p:cNvSpPr>
          <p:nvPr>
            <p:ph type="title"/>
          </p:nvPr>
        </p:nvSpPr>
        <p:spPr/>
        <p:txBody>
          <a:bodyPr/>
          <a:lstStyle/>
          <a:p>
            <a:r>
              <a:rPr lang="en-US" dirty="0"/>
              <a:t>Sanctions and Remedies</a:t>
            </a:r>
          </a:p>
        </p:txBody>
      </p:sp>
      <p:sp>
        <p:nvSpPr>
          <p:cNvPr id="3" name="Text Placeholder 2">
            <a:extLst>
              <a:ext uri="{FF2B5EF4-FFF2-40B4-BE49-F238E27FC236}">
                <a16:creationId xmlns:a16="http://schemas.microsoft.com/office/drawing/2014/main" id="{A0F21873-3FDB-45EB-BD06-7932D5CEFB2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684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63CE-03CF-4095-A21E-DC7EB613D3A2}"/>
              </a:ext>
            </a:extLst>
          </p:cNvPr>
          <p:cNvSpPr>
            <a:spLocks noGrp="1"/>
          </p:cNvSpPr>
          <p:nvPr>
            <p:ph type="title"/>
          </p:nvPr>
        </p:nvSpPr>
        <p:spPr/>
        <p:txBody>
          <a:bodyPr/>
          <a:lstStyle/>
          <a:p>
            <a:r>
              <a:rPr lang="en-US" dirty="0"/>
              <a:t>Sanctions</a:t>
            </a:r>
          </a:p>
        </p:txBody>
      </p:sp>
      <p:sp>
        <p:nvSpPr>
          <p:cNvPr id="3" name="Content Placeholder 2">
            <a:extLst>
              <a:ext uri="{FF2B5EF4-FFF2-40B4-BE49-F238E27FC236}">
                <a16:creationId xmlns:a16="http://schemas.microsoft.com/office/drawing/2014/main" id="{B265BA61-607F-47C8-860A-45D2D67E71BD}"/>
              </a:ext>
            </a:extLst>
          </p:cNvPr>
          <p:cNvSpPr>
            <a:spLocks noGrp="1"/>
          </p:cNvSpPr>
          <p:nvPr>
            <p:ph idx="1"/>
          </p:nvPr>
        </p:nvSpPr>
        <p:spPr/>
        <p:txBody>
          <a:bodyPr>
            <a:normAutofit fontScale="77500" lnSpcReduction="20000"/>
          </a:bodyPr>
          <a:lstStyle/>
          <a:p>
            <a:r>
              <a:rPr lang="en-US" dirty="0"/>
              <a:t>Regulations do not set out sanctions that should be imposed when a respondent is found responsible. 85 Fed. Reg. 30394</a:t>
            </a:r>
          </a:p>
          <a:p>
            <a:r>
              <a:rPr lang="en-US" dirty="0"/>
              <a:t>DOE specifically declined to mandate suspension or expulsion – “recipients deserve flexibility to design sanctions that best reflect the needs and values of the recipient’s educational mission and community.” 85 Fed. Reg. </a:t>
            </a:r>
            <a:r>
              <a:rPr lang="en-US"/>
              <a:t>30407</a:t>
            </a:r>
            <a:endParaRPr lang="en-US" dirty="0"/>
          </a:p>
          <a:p>
            <a:r>
              <a:rPr lang="en-US" dirty="0"/>
              <a:t>“Nothing in these final regulations precludes a recipient from adopting a zero tolerance policy.” 85 Fed. Reg. 30383</a:t>
            </a:r>
          </a:p>
          <a:p>
            <a:r>
              <a:rPr lang="en-US" dirty="0"/>
              <a:t>“[t]he final regulations do not preclude a recipient from imposing student discipline as a part of an ‘educational purpose’ that may differ from the purpose for which a recipient imposes employee discipline.” 85 Fed. Reg. 30377</a:t>
            </a:r>
          </a:p>
          <a:p>
            <a:r>
              <a:rPr lang="en-US" dirty="0"/>
              <a:t>Transcript notations – “The Department intentionally did not take a position…on transcript notations or the range of possible sanctions for a respondent who is found responsible for sexual harassment.” 85 Fed. Reg. 30394</a:t>
            </a:r>
          </a:p>
          <a:p>
            <a:endParaRPr lang="en-US" dirty="0"/>
          </a:p>
        </p:txBody>
      </p:sp>
      <p:sp>
        <p:nvSpPr>
          <p:cNvPr id="4" name="Slide Number Placeholder 3">
            <a:extLst>
              <a:ext uri="{FF2B5EF4-FFF2-40B4-BE49-F238E27FC236}">
                <a16:creationId xmlns:a16="http://schemas.microsoft.com/office/drawing/2014/main" id="{A685B348-E2F2-442C-AD23-186E899693A9}"/>
              </a:ext>
            </a:extLst>
          </p:cNvPr>
          <p:cNvSpPr>
            <a:spLocks noGrp="1"/>
          </p:cNvSpPr>
          <p:nvPr>
            <p:ph type="sldNum" sz="quarter" idx="12"/>
          </p:nvPr>
        </p:nvSpPr>
        <p:spPr/>
        <p:txBody>
          <a:bodyPr/>
          <a:lstStyle/>
          <a:p>
            <a:fld id="{DA60BA0E-20D0-4E7C-B286-26C960A6788F}" type="slidenum">
              <a:rPr lang="en-US" smtClean="0"/>
              <a:t>39</a:t>
            </a:fld>
            <a:endParaRPr lang="en-US"/>
          </a:p>
        </p:txBody>
      </p:sp>
    </p:spTree>
    <p:extLst>
      <p:ext uri="{BB962C8B-B14F-4D97-AF65-F5344CB8AC3E}">
        <p14:creationId xmlns:p14="http://schemas.microsoft.com/office/powerpoint/2010/main" val="29008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8F25-173E-4908-A6B4-8CF2BD5E80CC}"/>
              </a:ext>
            </a:extLst>
          </p:cNvPr>
          <p:cNvSpPr>
            <a:spLocks noGrp="1"/>
          </p:cNvSpPr>
          <p:nvPr>
            <p:ph type="title"/>
          </p:nvPr>
        </p:nvSpPr>
        <p:spPr/>
        <p:txBody>
          <a:bodyPr>
            <a:normAutofit fontScale="90000"/>
          </a:bodyPr>
          <a:lstStyle/>
          <a:p>
            <a:r>
              <a:rPr lang="en-US" dirty="0"/>
              <a:t>Starting the Investigation Process</a:t>
            </a:r>
          </a:p>
        </p:txBody>
      </p:sp>
      <p:sp>
        <p:nvSpPr>
          <p:cNvPr id="3" name="Text Placeholder 2">
            <a:extLst>
              <a:ext uri="{FF2B5EF4-FFF2-40B4-BE49-F238E27FC236}">
                <a16:creationId xmlns:a16="http://schemas.microsoft.com/office/drawing/2014/main" id="{AC9E9ED5-422B-4480-A051-7AAFDD96C9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33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9F85-7AEA-4820-A4FA-3D8E458CA6E8}"/>
              </a:ext>
            </a:extLst>
          </p:cNvPr>
          <p:cNvSpPr>
            <a:spLocks noGrp="1"/>
          </p:cNvSpPr>
          <p:nvPr>
            <p:ph type="title"/>
          </p:nvPr>
        </p:nvSpPr>
        <p:spPr/>
        <p:txBody>
          <a:bodyPr/>
          <a:lstStyle/>
          <a:p>
            <a:r>
              <a:rPr lang="en-US" dirty="0"/>
              <a:t>Remedies</a:t>
            </a:r>
          </a:p>
        </p:txBody>
      </p:sp>
      <p:sp>
        <p:nvSpPr>
          <p:cNvPr id="3" name="Content Placeholder 2">
            <a:extLst>
              <a:ext uri="{FF2B5EF4-FFF2-40B4-BE49-F238E27FC236}">
                <a16:creationId xmlns:a16="http://schemas.microsoft.com/office/drawing/2014/main" id="{A217E207-8456-4FC2-B655-B0AD4239B236}"/>
              </a:ext>
            </a:extLst>
          </p:cNvPr>
          <p:cNvSpPr>
            <a:spLocks noGrp="1"/>
          </p:cNvSpPr>
          <p:nvPr>
            <p:ph idx="1"/>
          </p:nvPr>
        </p:nvSpPr>
        <p:spPr/>
        <p:txBody>
          <a:bodyPr>
            <a:normAutofit fontScale="85000" lnSpcReduction="20000"/>
          </a:bodyPr>
          <a:lstStyle/>
          <a:p>
            <a:r>
              <a:rPr lang="en-US" dirty="0"/>
              <a:t>Treat complainants and respondents equitably by providing remedies to a  complainant where a determination of responsibility for sexual harassment has been made. § 106.45(b)(1)(</a:t>
            </a:r>
            <a:r>
              <a:rPr lang="en-US" dirty="0" err="1"/>
              <a:t>i</a:t>
            </a:r>
            <a:r>
              <a:rPr lang="en-US" dirty="0"/>
              <a:t>)</a:t>
            </a:r>
          </a:p>
          <a:p>
            <a:r>
              <a:rPr lang="en-US" dirty="0"/>
              <a:t>Remedies must be designed to restore or preserve equal access to the recipient’s education program or activity.  Remedies may include the same individualized services described…as ‘supportive measures’; however, remedies need not be non-disciplinary or non-punitive and need not avoid burdening the respondent. § 106.45(b)(1)(</a:t>
            </a:r>
            <a:r>
              <a:rPr lang="en-US" dirty="0" err="1"/>
              <a:t>i</a:t>
            </a:r>
            <a:r>
              <a:rPr lang="en-US" dirty="0"/>
              <a:t>)</a:t>
            </a:r>
          </a:p>
          <a:p>
            <a:r>
              <a:rPr lang="en-US" dirty="0"/>
              <a:t>The Title IX Coordinator is responsible for implementing remedies. § 106.45(b)(7)(iv)</a:t>
            </a:r>
          </a:p>
          <a:p>
            <a:r>
              <a:rPr lang="en-US" dirty="0"/>
              <a:t>When the final determination has indicated that remedies will be provided, the complainant can then communicate separately with the Title IX Coordinator to discuss what remedies are appropriate. 85 Fed. Reg. 30392</a:t>
            </a:r>
          </a:p>
          <a:p>
            <a:pPr lvl="1"/>
            <a:r>
              <a:rPr lang="en-US" dirty="0"/>
              <a:t>Remedies that do not directly affect the respondent must not be disclosed to the respondent. 85 Fed. Reg. 30425</a:t>
            </a:r>
          </a:p>
        </p:txBody>
      </p:sp>
      <p:sp>
        <p:nvSpPr>
          <p:cNvPr id="4" name="Slide Number Placeholder 3">
            <a:extLst>
              <a:ext uri="{FF2B5EF4-FFF2-40B4-BE49-F238E27FC236}">
                <a16:creationId xmlns:a16="http://schemas.microsoft.com/office/drawing/2014/main" id="{33F7B7E5-3DAD-4C08-AB45-A6E59B23C4C0}"/>
              </a:ext>
            </a:extLst>
          </p:cNvPr>
          <p:cNvSpPr>
            <a:spLocks noGrp="1"/>
          </p:cNvSpPr>
          <p:nvPr>
            <p:ph type="sldNum" sz="quarter" idx="12"/>
          </p:nvPr>
        </p:nvSpPr>
        <p:spPr/>
        <p:txBody>
          <a:bodyPr/>
          <a:lstStyle/>
          <a:p>
            <a:fld id="{DA60BA0E-20D0-4E7C-B286-26C960A6788F}" type="slidenum">
              <a:rPr lang="en-US" smtClean="0"/>
              <a:t>40</a:t>
            </a:fld>
            <a:endParaRPr lang="en-US"/>
          </a:p>
        </p:txBody>
      </p:sp>
    </p:spTree>
    <p:extLst>
      <p:ext uri="{BB962C8B-B14F-4D97-AF65-F5344CB8AC3E}">
        <p14:creationId xmlns:p14="http://schemas.microsoft.com/office/powerpoint/2010/main" val="258231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589" y="3124200"/>
            <a:ext cx="7008574" cy="1296987"/>
          </a:xfrm>
        </p:spPr>
        <p:txBody>
          <a:bodyPr>
            <a:noAutofit/>
          </a:bodyPr>
          <a:lstStyle/>
          <a:p>
            <a:r>
              <a:rPr lang="en-US" sz="8800" dirty="0"/>
              <a:t>Thank you!</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2672-BF7E-4A9F-8D1F-3E8A26F0C0C9}"/>
              </a:ext>
            </a:extLst>
          </p:cNvPr>
          <p:cNvSpPr>
            <a:spLocks noGrp="1"/>
          </p:cNvSpPr>
          <p:nvPr>
            <p:ph type="title"/>
          </p:nvPr>
        </p:nvSpPr>
        <p:spPr/>
        <p:txBody>
          <a:bodyPr/>
          <a:lstStyle/>
          <a:p>
            <a:r>
              <a:rPr lang="en-US" dirty="0"/>
              <a:t>When does the process formally start?</a:t>
            </a:r>
          </a:p>
        </p:txBody>
      </p:sp>
      <p:sp>
        <p:nvSpPr>
          <p:cNvPr id="3" name="Content Placeholder 2">
            <a:extLst>
              <a:ext uri="{FF2B5EF4-FFF2-40B4-BE49-F238E27FC236}">
                <a16:creationId xmlns:a16="http://schemas.microsoft.com/office/drawing/2014/main" id="{896591CF-9470-43D8-8B4B-F636E0D936BE}"/>
              </a:ext>
            </a:extLst>
          </p:cNvPr>
          <p:cNvSpPr>
            <a:spLocks noGrp="1"/>
          </p:cNvSpPr>
          <p:nvPr>
            <p:ph idx="1"/>
          </p:nvPr>
        </p:nvSpPr>
        <p:spPr/>
        <p:txBody>
          <a:bodyPr/>
          <a:lstStyle/>
          <a:p>
            <a:r>
              <a:rPr lang="en-US" dirty="0"/>
              <a:t>Day Zero - Submission of formal complaint alleging sexual harassment and requesting investigation to Title IX Coordinator or any other person who would be deemed to have actual knowledge.</a:t>
            </a:r>
          </a:p>
          <a:p>
            <a:pPr lvl="1"/>
            <a:r>
              <a:rPr lang="en-US" dirty="0"/>
              <a:t>Formal complaints require a signature so you may choose to set up </a:t>
            </a:r>
            <a:r>
              <a:rPr lang="en-US" dirty="0" err="1"/>
              <a:t>Maxient</a:t>
            </a:r>
            <a:r>
              <a:rPr lang="en-US" dirty="0"/>
              <a:t> or other system intake as a report, follow up with the complainant, and then have a formal complaint which starts the process.   </a:t>
            </a:r>
          </a:p>
        </p:txBody>
      </p:sp>
      <p:sp>
        <p:nvSpPr>
          <p:cNvPr id="4" name="Slide Number Placeholder 3">
            <a:extLst>
              <a:ext uri="{FF2B5EF4-FFF2-40B4-BE49-F238E27FC236}">
                <a16:creationId xmlns:a16="http://schemas.microsoft.com/office/drawing/2014/main" id="{35A70F49-AFA5-45BF-A189-8305A589B396}"/>
              </a:ext>
            </a:extLst>
          </p:cNvPr>
          <p:cNvSpPr>
            <a:spLocks noGrp="1"/>
          </p:cNvSpPr>
          <p:nvPr>
            <p:ph type="sldNum" sz="quarter" idx="12"/>
          </p:nvPr>
        </p:nvSpPr>
        <p:spPr/>
        <p:txBody>
          <a:bodyPr/>
          <a:lstStyle/>
          <a:p>
            <a:fld id="{DA60BA0E-20D0-4E7C-B286-26C960A6788F}" type="slidenum">
              <a:rPr lang="en-US" smtClean="0"/>
              <a:t>5</a:t>
            </a:fld>
            <a:endParaRPr lang="en-US"/>
          </a:p>
        </p:txBody>
      </p:sp>
    </p:spTree>
    <p:extLst>
      <p:ext uri="{BB962C8B-B14F-4D97-AF65-F5344CB8AC3E}">
        <p14:creationId xmlns:p14="http://schemas.microsoft.com/office/powerpoint/2010/main" val="190700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ADE9-7A28-4ACF-9725-CFE0A14D8DDF}"/>
              </a:ext>
            </a:extLst>
          </p:cNvPr>
          <p:cNvSpPr>
            <a:spLocks noGrp="1"/>
          </p:cNvSpPr>
          <p:nvPr>
            <p:ph type="title"/>
          </p:nvPr>
        </p:nvSpPr>
        <p:spPr/>
        <p:txBody>
          <a:bodyPr/>
          <a:lstStyle/>
          <a:p>
            <a:r>
              <a:rPr lang="en-US" dirty="0"/>
              <a:t>Pre-Investigation Process Documents</a:t>
            </a:r>
          </a:p>
        </p:txBody>
      </p:sp>
      <p:sp>
        <p:nvSpPr>
          <p:cNvPr id="4" name="Slide Number Placeholder 3">
            <a:extLst>
              <a:ext uri="{FF2B5EF4-FFF2-40B4-BE49-F238E27FC236}">
                <a16:creationId xmlns:a16="http://schemas.microsoft.com/office/drawing/2014/main" id="{8AF1BF94-A57C-4884-B78A-144B24900D9E}"/>
              </a:ext>
            </a:extLst>
          </p:cNvPr>
          <p:cNvSpPr>
            <a:spLocks noGrp="1"/>
          </p:cNvSpPr>
          <p:nvPr>
            <p:ph type="sldNum" sz="quarter" idx="12"/>
          </p:nvPr>
        </p:nvSpPr>
        <p:spPr/>
        <p:txBody>
          <a:bodyPr/>
          <a:lstStyle/>
          <a:p>
            <a:fld id="{DA60BA0E-20D0-4E7C-B286-26C960A6788F}" type="slidenum">
              <a:rPr lang="en-US" smtClean="0"/>
              <a:t>6</a:t>
            </a:fld>
            <a:endParaRPr lang="en-US"/>
          </a:p>
        </p:txBody>
      </p:sp>
      <p:sp>
        <p:nvSpPr>
          <p:cNvPr id="8" name="Content Placeholder 7">
            <a:extLst>
              <a:ext uri="{FF2B5EF4-FFF2-40B4-BE49-F238E27FC236}">
                <a16:creationId xmlns:a16="http://schemas.microsoft.com/office/drawing/2014/main" id="{2C35B149-3489-49BA-9858-0DCDA4C5AF40}"/>
              </a:ext>
            </a:extLst>
          </p:cNvPr>
          <p:cNvSpPr>
            <a:spLocks noGrp="1"/>
          </p:cNvSpPr>
          <p:nvPr>
            <p:ph idx="1"/>
          </p:nvPr>
        </p:nvSpPr>
        <p:spPr/>
        <p:txBody>
          <a:bodyPr/>
          <a:lstStyle/>
          <a:p>
            <a:r>
              <a:rPr lang="en-US" dirty="0"/>
              <a:t>Sexual Violence Supportive Measures Checklist</a:t>
            </a:r>
          </a:p>
          <a:p>
            <a:r>
              <a:rPr lang="en-US" dirty="0"/>
              <a:t>Summary of Resources</a:t>
            </a:r>
          </a:p>
          <a:p>
            <a:r>
              <a:rPr lang="en-US" dirty="0"/>
              <a:t>Investigation Process Overview Checklist</a:t>
            </a:r>
          </a:p>
          <a:p>
            <a:r>
              <a:rPr lang="en-US" dirty="0"/>
              <a:t>Investigation and Hearing Flow Chart</a:t>
            </a:r>
          </a:p>
          <a:p>
            <a:r>
              <a:rPr lang="en-US" dirty="0"/>
              <a:t>Investigation Notice</a:t>
            </a:r>
          </a:p>
        </p:txBody>
      </p:sp>
    </p:spTree>
    <p:extLst>
      <p:ext uri="{BB962C8B-B14F-4D97-AF65-F5344CB8AC3E}">
        <p14:creationId xmlns:p14="http://schemas.microsoft.com/office/powerpoint/2010/main" val="2360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AD09-C623-4CE3-A3CA-00A4EAA0D183}"/>
              </a:ext>
            </a:extLst>
          </p:cNvPr>
          <p:cNvSpPr>
            <a:spLocks noGrp="1"/>
          </p:cNvSpPr>
          <p:nvPr>
            <p:ph type="title"/>
          </p:nvPr>
        </p:nvSpPr>
        <p:spPr/>
        <p:txBody>
          <a:bodyPr/>
          <a:lstStyle/>
          <a:p>
            <a:r>
              <a:rPr lang="en-US" dirty="0"/>
              <a:t>Notice</a:t>
            </a:r>
          </a:p>
        </p:txBody>
      </p:sp>
      <p:sp>
        <p:nvSpPr>
          <p:cNvPr id="3" name="Content Placeholder 2">
            <a:extLst>
              <a:ext uri="{FF2B5EF4-FFF2-40B4-BE49-F238E27FC236}">
                <a16:creationId xmlns:a16="http://schemas.microsoft.com/office/drawing/2014/main" id="{CAAE22EF-88AA-416D-93F0-D95E27664E37}"/>
              </a:ext>
            </a:extLst>
          </p:cNvPr>
          <p:cNvSpPr>
            <a:spLocks noGrp="1"/>
          </p:cNvSpPr>
          <p:nvPr>
            <p:ph idx="1"/>
          </p:nvPr>
        </p:nvSpPr>
        <p:spPr/>
        <p:txBody>
          <a:bodyPr>
            <a:normAutofit fontScale="77500" lnSpcReduction="20000"/>
          </a:bodyPr>
          <a:lstStyle/>
          <a:p>
            <a:r>
              <a:rPr lang="en-US" dirty="0"/>
              <a:t>Must provide notice of the allegations of sexual harassment, including sufficient details known at the time and with sufficient time to prepare a response before any initial interview. § 106.45(b)(2)(A)</a:t>
            </a:r>
          </a:p>
          <a:p>
            <a:pPr lvl="1"/>
            <a:r>
              <a:rPr lang="en-US" dirty="0"/>
              <a:t>For an employee respondent, can interview the respondent without disclosing the complainant’s identity, as long as no disciplinary action is taken without following the grievance process (unless emergency removal or administrative leave is permitted).  85 Fed. Reg. 30287</a:t>
            </a:r>
          </a:p>
          <a:p>
            <a:r>
              <a:rPr lang="en-US" dirty="0"/>
              <a:t>Notice Requirements [§ 106.45(b)(2)(B)]:</a:t>
            </a:r>
          </a:p>
          <a:p>
            <a:pPr lvl="1"/>
            <a:r>
              <a:rPr lang="en-US" dirty="0"/>
              <a:t>Statement that respondent is presumed not responsible and that a determination of responsibility is made at the conclusion of the grievance process</a:t>
            </a:r>
          </a:p>
          <a:p>
            <a:pPr lvl="1"/>
            <a:r>
              <a:rPr lang="en-US" dirty="0"/>
              <a:t>Inform parties they may have an advisor of their choice, who may be an attorney</a:t>
            </a:r>
          </a:p>
          <a:p>
            <a:pPr lvl="1"/>
            <a:r>
              <a:rPr lang="en-US" dirty="0"/>
              <a:t>Inform parties they may inspect and review evidence</a:t>
            </a:r>
          </a:p>
          <a:p>
            <a:pPr lvl="1"/>
            <a:r>
              <a:rPr lang="en-US" dirty="0"/>
              <a:t>Inform parties of any provision in policy/code of conduct that prohibits knowingly making false statements or knowingly submitting false information during the grievance process</a:t>
            </a:r>
          </a:p>
          <a:p>
            <a:pPr lvl="1"/>
            <a:r>
              <a:rPr lang="en-US" dirty="0"/>
              <a:t>Written notice of the date, time, location, participants, and purpose of all hearings, investigative interviews, or other meetings, with sufficient time for the party to participate</a:t>
            </a:r>
          </a:p>
        </p:txBody>
      </p:sp>
      <p:sp>
        <p:nvSpPr>
          <p:cNvPr id="4" name="Slide Number Placeholder 3">
            <a:extLst>
              <a:ext uri="{FF2B5EF4-FFF2-40B4-BE49-F238E27FC236}">
                <a16:creationId xmlns:a16="http://schemas.microsoft.com/office/drawing/2014/main" id="{6C4FB90B-4F12-4180-A21B-AEB34497421C}"/>
              </a:ext>
            </a:extLst>
          </p:cNvPr>
          <p:cNvSpPr>
            <a:spLocks noGrp="1"/>
          </p:cNvSpPr>
          <p:nvPr>
            <p:ph type="sldNum" sz="quarter" idx="12"/>
          </p:nvPr>
        </p:nvSpPr>
        <p:spPr/>
        <p:txBody>
          <a:bodyPr/>
          <a:lstStyle/>
          <a:p>
            <a:fld id="{DA60BA0E-20D0-4E7C-B286-26C960A6788F}" type="slidenum">
              <a:rPr lang="en-US" smtClean="0"/>
              <a:t>7</a:t>
            </a:fld>
            <a:endParaRPr lang="en-US"/>
          </a:p>
        </p:txBody>
      </p:sp>
    </p:spTree>
    <p:extLst>
      <p:ext uri="{BB962C8B-B14F-4D97-AF65-F5344CB8AC3E}">
        <p14:creationId xmlns:p14="http://schemas.microsoft.com/office/powerpoint/2010/main" val="280391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2672-BF7E-4A9F-8D1F-3E8A26F0C0C9}"/>
              </a:ext>
            </a:extLst>
          </p:cNvPr>
          <p:cNvSpPr>
            <a:spLocks noGrp="1"/>
          </p:cNvSpPr>
          <p:nvPr>
            <p:ph type="title"/>
          </p:nvPr>
        </p:nvSpPr>
        <p:spPr/>
        <p:txBody>
          <a:bodyPr/>
          <a:lstStyle/>
          <a:p>
            <a:r>
              <a:rPr lang="en-US" dirty="0"/>
              <a:t>Reflection on this requirement</a:t>
            </a:r>
          </a:p>
        </p:txBody>
      </p:sp>
      <p:sp>
        <p:nvSpPr>
          <p:cNvPr id="3" name="Content Placeholder 2">
            <a:extLst>
              <a:ext uri="{FF2B5EF4-FFF2-40B4-BE49-F238E27FC236}">
                <a16:creationId xmlns:a16="http://schemas.microsoft.com/office/drawing/2014/main" id="{896591CF-9470-43D8-8B4B-F636E0D936BE}"/>
              </a:ext>
            </a:extLst>
          </p:cNvPr>
          <p:cNvSpPr>
            <a:spLocks noGrp="1"/>
          </p:cNvSpPr>
          <p:nvPr>
            <p:ph idx="1"/>
          </p:nvPr>
        </p:nvSpPr>
        <p:spPr/>
        <p:txBody>
          <a:bodyPr>
            <a:normAutofit lnSpcReduction="10000"/>
          </a:bodyPr>
          <a:lstStyle/>
          <a:p>
            <a:r>
              <a:rPr lang="en-US" dirty="0"/>
              <a:t>Before an initial interview with a Respondent, you must provide written notice of allegations to both parties with sufficient time for Respondent to prepare for Respondent’s response and to secure an advisor, among other things. </a:t>
            </a:r>
          </a:p>
          <a:p>
            <a:r>
              <a:rPr lang="en-US" dirty="0"/>
              <a:t>You may need to interview a Respondent to determine if a dismissal is appropriate.  </a:t>
            </a:r>
          </a:p>
          <a:p>
            <a:pPr lvl="1"/>
            <a:r>
              <a:rPr lang="en-US" dirty="0"/>
              <a:t>If so, provide the Notice of Allegations first and then have the first Respondent interview.    </a:t>
            </a:r>
          </a:p>
          <a:p>
            <a:pPr lvl="1"/>
            <a:r>
              <a:rPr lang="en-US" dirty="0"/>
              <a:t>Likely this interview will be significantly long. You will need to discuss the process, determine if a dismissal is necessary through information you are gathering, and perhaps even discuss informal resolution if that is an option.</a:t>
            </a:r>
          </a:p>
          <a:p>
            <a:pPr lvl="2"/>
            <a:r>
              <a:rPr lang="en-US" dirty="0"/>
              <a:t>This is where you would gather information to determine the dismissal basis of “it would not constitute sexual harassment even if proved.”  </a:t>
            </a:r>
          </a:p>
        </p:txBody>
      </p:sp>
      <p:sp>
        <p:nvSpPr>
          <p:cNvPr id="4" name="Slide Number Placeholder 3">
            <a:extLst>
              <a:ext uri="{FF2B5EF4-FFF2-40B4-BE49-F238E27FC236}">
                <a16:creationId xmlns:a16="http://schemas.microsoft.com/office/drawing/2014/main" id="{35A70F49-AFA5-45BF-A189-8305A589B396}"/>
              </a:ext>
            </a:extLst>
          </p:cNvPr>
          <p:cNvSpPr>
            <a:spLocks noGrp="1"/>
          </p:cNvSpPr>
          <p:nvPr>
            <p:ph type="sldNum" sz="quarter" idx="12"/>
          </p:nvPr>
        </p:nvSpPr>
        <p:spPr/>
        <p:txBody>
          <a:bodyPr/>
          <a:lstStyle/>
          <a:p>
            <a:fld id="{DA60BA0E-20D0-4E7C-B286-26C960A6788F}" type="slidenum">
              <a:rPr lang="en-US" smtClean="0"/>
              <a:t>8</a:t>
            </a:fld>
            <a:endParaRPr lang="en-US"/>
          </a:p>
        </p:txBody>
      </p:sp>
    </p:spTree>
    <p:extLst>
      <p:ext uri="{BB962C8B-B14F-4D97-AF65-F5344CB8AC3E}">
        <p14:creationId xmlns:p14="http://schemas.microsoft.com/office/powerpoint/2010/main" val="12962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758D-5428-44B1-8B12-BABD16710F0C}"/>
              </a:ext>
            </a:extLst>
          </p:cNvPr>
          <p:cNvSpPr>
            <a:spLocks noGrp="1"/>
          </p:cNvSpPr>
          <p:nvPr>
            <p:ph type="title"/>
          </p:nvPr>
        </p:nvSpPr>
        <p:spPr/>
        <p:txBody>
          <a:bodyPr/>
          <a:lstStyle/>
          <a:p>
            <a:r>
              <a:rPr lang="en-US" dirty="0"/>
              <a:t>Supplemental Notice</a:t>
            </a:r>
          </a:p>
        </p:txBody>
      </p:sp>
      <p:sp>
        <p:nvSpPr>
          <p:cNvPr id="3" name="Content Placeholder 2">
            <a:extLst>
              <a:ext uri="{FF2B5EF4-FFF2-40B4-BE49-F238E27FC236}">
                <a16:creationId xmlns:a16="http://schemas.microsoft.com/office/drawing/2014/main" id="{18B1B097-5483-4499-B485-19C501265A54}"/>
              </a:ext>
            </a:extLst>
          </p:cNvPr>
          <p:cNvSpPr>
            <a:spLocks noGrp="1"/>
          </p:cNvSpPr>
          <p:nvPr>
            <p:ph idx="1"/>
          </p:nvPr>
        </p:nvSpPr>
        <p:spPr/>
        <p:txBody>
          <a:bodyPr/>
          <a:lstStyle/>
          <a:p>
            <a:r>
              <a:rPr lang="en-US" dirty="0"/>
              <a:t>If the investigation uncovers additional allegations which were not included in the initial notice, must provide notice of the additional allegations to the involved parties whose identities are known. §106.45(b)(2)(ii)</a:t>
            </a:r>
          </a:p>
        </p:txBody>
      </p:sp>
      <p:sp>
        <p:nvSpPr>
          <p:cNvPr id="4" name="Slide Number Placeholder 3">
            <a:extLst>
              <a:ext uri="{FF2B5EF4-FFF2-40B4-BE49-F238E27FC236}">
                <a16:creationId xmlns:a16="http://schemas.microsoft.com/office/drawing/2014/main" id="{851F7ABA-CD7C-41AC-A24D-6ABD8A5C9AD4}"/>
              </a:ext>
            </a:extLst>
          </p:cNvPr>
          <p:cNvSpPr>
            <a:spLocks noGrp="1"/>
          </p:cNvSpPr>
          <p:nvPr>
            <p:ph type="sldNum" sz="quarter" idx="12"/>
          </p:nvPr>
        </p:nvSpPr>
        <p:spPr/>
        <p:txBody>
          <a:bodyPr/>
          <a:lstStyle/>
          <a:p>
            <a:fld id="{DA60BA0E-20D0-4E7C-B286-26C960A6788F}" type="slidenum">
              <a:rPr lang="en-US" smtClean="0"/>
              <a:t>9</a:t>
            </a:fld>
            <a:endParaRPr lang="en-US"/>
          </a:p>
        </p:txBody>
      </p:sp>
    </p:spTree>
    <p:extLst>
      <p:ext uri="{BB962C8B-B14F-4D97-AF65-F5344CB8AC3E}">
        <p14:creationId xmlns:p14="http://schemas.microsoft.com/office/powerpoint/2010/main" val="300922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(widescreen)(2)</Template>
  <TotalTime>2697</TotalTime>
  <Words>7709</Words>
  <Application>Microsoft Office PowerPoint</Application>
  <PresentationFormat>Custom</PresentationFormat>
  <Paragraphs>475</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Century Gothic</vt:lpstr>
      <vt:lpstr>Times New Roman</vt:lpstr>
      <vt:lpstr>Books 16x9</vt:lpstr>
      <vt:lpstr>Title IX  Webinar #3</vt:lpstr>
      <vt:lpstr>Let’s get started</vt:lpstr>
      <vt:lpstr>Concurrent follow up questions</vt:lpstr>
      <vt:lpstr>Starting the Investigation Process</vt:lpstr>
      <vt:lpstr>When does the process formally start?</vt:lpstr>
      <vt:lpstr>Pre-Investigation Process Documents</vt:lpstr>
      <vt:lpstr>Notice</vt:lpstr>
      <vt:lpstr>Reflection on this requirement</vt:lpstr>
      <vt:lpstr>Supplemental Notice</vt:lpstr>
      <vt:lpstr>Where does informal resolution fit?</vt:lpstr>
      <vt:lpstr>Interviews and Evidence changes</vt:lpstr>
      <vt:lpstr>Interview scheduling</vt:lpstr>
      <vt:lpstr>Gathering Evidence</vt:lpstr>
      <vt:lpstr>Right to Review Evidence</vt:lpstr>
      <vt:lpstr>Two Pre-Hearing Evidence Sharing Opportunities</vt:lpstr>
      <vt:lpstr>Evidence sharing pre-report</vt:lpstr>
      <vt:lpstr>How do you share evidence?</vt:lpstr>
      <vt:lpstr>How do you share it?</vt:lpstr>
      <vt:lpstr>What must be shared pre-report?</vt:lpstr>
      <vt:lpstr>Evidence in an academic record</vt:lpstr>
      <vt:lpstr>Evidence that is directly related but not relevant</vt:lpstr>
      <vt:lpstr>Privilege and evidence sharing</vt:lpstr>
      <vt:lpstr>Investigative Report Writing</vt:lpstr>
      <vt:lpstr>Investigation Report</vt:lpstr>
      <vt:lpstr>Reported Information Option 1</vt:lpstr>
      <vt:lpstr>Reported Information Option 2</vt:lpstr>
      <vt:lpstr>Consent Chart</vt:lpstr>
      <vt:lpstr>Hearings</vt:lpstr>
      <vt:lpstr>Live Hearing Required</vt:lpstr>
      <vt:lpstr>Rules of Procedure</vt:lpstr>
      <vt:lpstr>Questioning During Hearing</vt:lpstr>
      <vt:lpstr>Relevancy Determination</vt:lpstr>
      <vt:lpstr>Decision Maker </vt:lpstr>
      <vt:lpstr>Determination of Responsibility </vt:lpstr>
      <vt:lpstr>Hearing Process</vt:lpstr>
      <vt:lpstr>Hearing Set Up</vt:lpstr>
      <vt:lpstr>Video Conference Considerations</vt:lpstr>
      <vt:lpstr>Sanctions and Remedies</vt:lpstr>
      <vt:lpstr>Sanctions</vt:lpstr>
      <vt:lpstr>Remedies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New Regulations</dc:title>
  <dc:creator>Mackenzie Murphy-Wilfong</dc:creator>
  <cp:lastModifiedBy>Mackenzie Murphy-Wilfong</cp:lastModifiedBy>
  <cp:revision>257</cp:revision>
  <cp:lastPrinted>2020-07-16T15:46:55Z</cp:lastPrinted>
  <dcterms:created xsi:type="dcterms:W3CDTF">2020-05-31T15:13:38Z</dcterms:created>
  <dcterms:modified xsi:type="dcterms:W3CDTF">2020-07-16T19:20:19Z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