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2"/>
  </p:notesMasterIdLst>
  <p:handoutMasterIdLst>
    <p:handoutMasterId r:id="rId13"/>
  </p:handoutMasterIdLst>
  <p:sldIdLst>
    <p:sldId id="259" r:id="rId2"/>
    <p:sldId id="273" r:id="rId3"/>
    <p:sldId id="278" r:id="rId4"/>
    <p:sldId id="274" r:id="rId5"/>
    <p:sldId id="275" r:id="rId6"/>
    <p:sldId id="276" r:id="rId7"/>
    <p:sldId id="277" r:id="rId8"/>
    <p:sldId id="280" r:id="rId9"/>
    <p:sldId id="267" r:id="rId10"/>
    <p:sldId id="269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737373"/>
    <a:srgbClr val="6D6D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501" autoAdjust="0"/>
  </p:normalViewPr>
  <p:slideViewPr>
    <p:cSldViewPr>
      <p:cViewPr varScale="1">
        <p:scale>
          <a:sx n="92" d="100"/>
          <a:sy n="92" d="100"/>
        </p:scale>
        <p:origin x="94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Comparative Data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NWOSU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Reading 1</c:v>
                </c:pt>
                <c:pt idx="1">
                  <c:v>Reading 2</c:v>
                </c:pt>
                <c:pt idx="2">
                  <c:v>Critical Thinking</c:v>
                </c:pt>
                <c:pt idx="3">
                  <c:v>Writing 1</c:v>
                </c:pt>
                <c:pt idx="4">
                  <c:v>Writing 2</c:v>
                </c:pt>
                <c:pt idx="5">
                  <c:v>Writing 3</c:v>
                </c:pt>
                <c:pt idx="6">
                  <c:v>Math 1</c:v>
                </c:pt>
                <c:pt idx="7">
                  <c:v>Math 2</c:v>
                </c:pt>
                <c:pt idx="8">
                  <c:v>Math 3</c:v>
                </c:pt>
              </c:strCache>
            </c:strRef>
          </c:cat>
          <c:val>
            <c:numRef>
              <c:f>Sheet1!$B$2:$B$10</c:f>
              <c:numCache>
                <c:formatCode>0%</c:formatCode>
                <c:ptCount val="9"/>
                <c:pt idx="0">
                  <c:v>0.69</c:v>
                </c:pt>
                <c:pt idx="1">
                  <c:v>0.37</c:v>
                </c:pt>
                <c:pt idx="2">
                  <c:v>0.02</c:v>
                </c:pt>
                <c:pt idx="3">
                  <c:v>0.56000000000000005</c:v>
                </c:pt>
                <c:pt idx="4">
                  <c:v>0.13</c:v>
                </c:pt>
                <c:pt idx="5">
                  <c:v>0.04</c:v>
                </c:pt>
                <c:pt idx="6">
                  <c:v>0.51</c:v>
                </c:pt>
                <c:pt idx="7">
                  <c:v>0.28000000000000003</c:v>
                </c:pt>
                <c:pt idx="8">
                  <c:v>7.0000000000000007E-2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Carnegie Class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Reading 1</c:v>
                </c:pt>
                <c:pt idx="1">
                  <c:v>Reading 2</c:v>
                </c:pt>
                <c:pt idx="2">
                  <c:v>Critical Thinking</c:v>
                </c:pt>
                <c:pt idx="3">
                  <c:v>Writing 1</c:v>
                </c:pt>
                <c:pt idx="4">
                  <c:v>Writing 2</c:v>
                </c:pt>
                <c:pt idx="5">
                  <c:v>Writing 3</c:v>
                </c:pt>
                <c:pt idx="6">
                  <c:v>Math 1</c:v>
                </c:pt>
                <c:pt idx="7">
                  <c:v>Math 2</c:v>
                </c:pt>
                <c:pt idx="8">
                  <c:v>Math 3</c:v>
                </c:pt>
              </c:strCache>
            </c:strRef>
          </c:cat>
          <c:val>
            <c:numRef>
              <c:f>Sheet1!$C$2:$C$10</c:f>
              <c:numCache>
                <c:formatCode>0%</c:formatCode>
                <c:ptCount val="9"/>
                <c:pt idx="0">
                  <c:v>0.59</c:v>
                </c:pt>
                <c:pt idx="1">
                  <c:v>0.3</c:v>
                </c:pt>
                <c:pt idx="2">
                  <c:v>0.04</c:v>
                </c:pt>
                <c:pt idx="3">
                  <c:v>0.56000000000000005</c:v>
                </c:pt>
                <c:pt idx="4">
                  <c:v>0.16</c:v>
                </c:pt>
                <c:pt idx="5">
                  <c:v>0.06</c:v>
                </c:pt>
                <c:pt idx="6">
                  <c:v>0.47</c:v>
                </c:pt>
                <c:pt idx="7">
                  <c:v>0.24</c:v>
                </c:pt>
                <c:pt idx="8">
                  <c:v>7.0000000000000007E-2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04945488"/>
        <c:axId val="404943136"/>
      </c:barChart>
      <c:catAx>
        <c:axId val="4049454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4943136"/>
        <c:crosses val="autoZero"/>
        <c:auto val="1"/>
        <c:lblAlgn val="ctr"/>
        <c:lblOffset val="100"/>
        <c:noMultiLvlLbl val="0"/>
      </c:catAx>
      <c:valAx>
        <c:axId val="404943136"/>
        <c:scaling>
          <c:orientation val="minMax"/>
          <c:max val="0.70000000000000007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49454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Reading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Reading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55</c:v>
                </c:pt>
                <c:pt idx="1">
                  <c:v>59</c:v>
                </c:pt>
                <c:pt idx="2">
                  <c:v>61</c:v>
                </c:pt>
                <c:pt idx="3">
                  <c:v>65</c:v>
                </c:pt>
                <c:pt idx="4">
                  <c:v>69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Reading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25</c:v>
                </c:pt>
                <c:pt idx="1">
                  <c:v>27</c:v>
                </c:pt>
                <c:pt idx="2">
                  <c:v>32</c:v>
                </c:pt>
                <c:pt idx="3">
                  <c:v>29</c:v>
                </c:pt>
                <c:pt idx="4">
                  <c:v>37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04942744"/>
        <c:axId val="172452576"/>
      </c:barChart>
      <c:catAx>
        <c:axId val="404942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2452576"/>
        <c:crosses val="autoZero"/>
        <c:auto val="1"/>
        <c:lblAlgn val="ctr"/>
        <c:lblOffset val="100"/>
        <c:noMultiLvlLbl val="0"/>
      </c:catAx>
      <c:valAx>
        <c:axId val="172452576"/>
        <c:scaling>
          <c:orientation val="minMax"/>
          <c:max val="7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49427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Critical Thinking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2</c:v>
                </c:pt>
                <c:pt idx="1">
                  <c:v>4</c:v>
                </c:pt>
                <c:pt idx="2">
                  <c:v>1</c:v>
                </c:pt>
                <c:pt idx="3">
                  <c:v>2</c:v>
                </c:pt>
                <c:pt idx="4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2453360"/>
        <c:axId val="172453752"/>
      </c:barChart>
      <c:catAx>
        <c:axId val="172453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2453752"/>
        <c:crosses val="autoZero"/>
        <c:auto val="1"/>
        <c:lblAlgn val="ctr"/>
        <c:lblOffset val="100"/>
        <c:noMultiLvlLbl val="0"/>
      </c:catAx>
      <c:valAx>
        <c:axId val="172453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24533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Writing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Writing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55</c:v>
                </c:pt>
                <c:pt idx="1">
                  <c:v>51</c:v>
                </c:pt>
                <c:pt idx="2">
                  <c:v>58</c:v>
                </c:pt>
                <c:pt idx="3">
                  <c:v>59</c:v>
                </c:pt>
                <c:pt idx="4">
                  <c:v>56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Writing 2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11</c:v>
                </c:pt>
                <c:pt idx="1">
                  <c:v>11</c:v>
                </c:pt>
                <c:pt idx="2">
                  <c:v>14</c:v>
                </c:pt>
                <c:pt idx="3">
                  <c:v>16</c:v>
                </c:pt>
                <c:pt idx="4">
                  <c:v>13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Writing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5</c:v>
                </c:pt>
                <c:pt idx="1">
                  <c:v>4</c:v>
                </c:pt>
                <c:pt idx="2">
                  <c:v>6</c:v>
                </c:pt>
                <c:pt idx="3">
                  <c:v>7</c:v>
                </c:pt>
                <c:pt idx="4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2454928"/>
        <c:axId val="172454536"/>
      </c:barChart>
      <c:catAx>
        <c:axId val="172454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2454536"/>
        <c:crosses val="autoZero"/>
        <c:auto val="1"/>
        <c:lblAlgn val="ctr"/>
        <c:lblOffset val="100"/>
        <c:noMultiLvlLbl val="0"/>
      </c:catAx>
      <c:valAx>
        <c:axId val="172454536"/>
        <c:scaling>
          <c:orientation val="minMax"/>
          <c:max val="6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24549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Mathematics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Math 1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45</c:v>
                </c:pt>
                <c:pt idx="1">
                  <c:v>46</c:v>
                </c:pt>
                <c:pt idx="2">
                  <c:v>50</c:v>
                </c:pt>
                <c:pt idx="3">
                  <c:v>44</c:v>
                </c:pt>
                <c:pt idx="4">
                  <c:v>51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Math 2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21</c:v>
                </c:pt>
                <c:pt idx="1">
                  <c:v>19</c:v>
                </c:pt>
                <c:pt idx="2">
                  <c:v>18</c:v>
                </c:pt>
                <c:pt idx="3">
                  <c:v>23</c:v>
                </c:pt>
                <c:pt idx="4">
                  <c:v>28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Math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  <c:pt idx="0">
                  <c:v>3</c:v>
                </c:pt>
                <c:pt idx="1">
                  <c:v>5</c:v>
                </c:pt>
                <c:pt idx="2">
                  <c:v>4</c:v>
                </c:pt>
                <c:pt idx="3">
                  <c:v>4</c:v>
                </c:pt>
                <c:pt idx="4">
                  <c:v>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05822664"/>
        <c:axId val="405819920"/>
      </c:barChart>
      <c:catAx>
        <c:axId val="405822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5819920"/>
        <c:crosses val="autoZero"/>
        <c:auto val="1"/>
        <c:lblAlgn val="ctr"/>
        <c:lblOffset val="100"/>
        <c:noMultiLvlLbl val="0"/>
      </c:catAx>
      <c:valAx>
        <c:axId val="4058199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58226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771C07-4BD8-46CF-894B-E38AB8AC9F63}" type="datetimeFigureOut">
              <a:rPr lang="en-US" smtClean="0"/>
              <a:pPr/>
              <a:t>5/7/2015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99709E-671F-4397-8D3D-FBDC9C95513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831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3D624EB-218E-4A62-B9AD-122E26A5721D}" type="datetimeFigureOut">
              <a:rPr lang="en-US" smtClean="0"/>
              <a:pPr/>
              <a:t>5/7/2015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C873C2B-B50E-4821-8D4F-38C239B7D4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556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873C2B-B50E-4821-8D4F-38C239B7D4B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1954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873C2B-B50E-4821-8D4F-38C239B7D4B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1996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873C2B-B50E-4821-8D4F-38C239B7D4B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8940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873C2B-B50E-4821-8D4F-38C239B7D4B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8528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873C2B-B50E-4821-8D4F-38C239B7D4B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0478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873C2B-B50E-4821-8D4F-38C239B7D4B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3734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873C2B-B50E-4821-8D4F-38C239B7D4B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0834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873C2B-B50E-4821-8D4F-38C239B7D4B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8031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873C2B-B50E-4821-8D4F-38C239B7D4B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0812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C1432293-9E01-41C3-9ECF-6F0710EF2843}" type="datetimeFigureOut">
              <a:rPr lang="en-US" smtClean="0"/>
              <a:pPr/>
              <a:t>5/7/2015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5B6946A-C23E-436B-8DC5-892D684799B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32293-9E01-41C3-9ECF-6F0710EF2843}" type="datetimeFigureOut">
              <a:rPr lang="en-US" smtClean="0"/>
              <a:pPr/>
              <a:t>5/7/2015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6946A-C23E-436B-8DC5-892D684799B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C1432293-9E01-41C3-9ECF-6F0710EF2843}" type="datetimeFigureOut">
              <a:rPr lang="en-US" smtClean="0"/>
              <a:pPr/>
              <a:t>5/7/2015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C5B6946A-C23E-436B-8DC5-892D684799B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32293-9E01-41C3-9ECF-6F0710EF2843}" type="datetimeFigureOut">
              <a:rPr lang="en-US" smtClean="0"/>
              <a:pPr/>
              <a:t>5/7/2015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5B6946A-C23E-436B-8DC5-892D684799B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32293-9E01-41C3-9ECF-6F0710EF2843}" type="datetimeFigureOut">
              <a:rPr lang="en-US" smtClean="0"/>
              <a:pPr/>
              <a:t>5/7/2015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C5B6946A-C23E-436B-8DC5-892D684799B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1432293-9E01-41C3-9ECF-6F0710EF2843}" type="datetimeFigureOut">
              <a:rPr lang="en-US" smtClean="0"/>
              <a:pPr/>
              <a:t>5/7/2015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5B6946A-C23E-436B-8DC5-892D684799B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1432293-9E01-41C3-9ECF-6F0710EF2843}" type="datetimeFigureOut">
              <a:rPr lang="en-US" smtClean="0"/>
              <a:pPr/>
              <a:t>5/7/2015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5B6946A-C23E-436B-8DC5-892D684799B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32293-9E01-41C3-9ECF-6F0710EF2843}" type="datetimeFigureOut">
              <a:rPr lang="en-US" smtClean="0"/>
              <a:pPr/>
              <a:t>5/7/2015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5B6946A-C23E-436B-8DC5-892D684799B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32293-9E01-41C3-9ECF-6F0710EF2843}" type="datetimeFigureOut">
              <a:rPr lang="en-US" smtClean="0"/>
              <a:pPr/>
              <a:t>5/7/2015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5B6946A-C23E-436B-8DC5-892D684799B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32293-9E01-41C3-9ECF-6F0710EF2843}" type="datetimeFigureOut">
              <a:rPr lang="en-US" smtClean="0"/>
              <a:pPr/>
              <a:t>5/7/2015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5B6946A-C23E-436B-8DC5-892D684799B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C1432293-9E01-41C3-9ECF-6F0710EF2843}" type="datetimeFigureOut">
              <a:rPr lang="en-US" smtClean="0"/>
              <a:pPr/>
              <a:t>5/7/2015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C5B6946A-C23E-436B-8DC5-892D684799B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1432293-9E01-41C3-9ECF-6F0710EF2843}" type="datetimeFigureOut">
              <a:rPr lang="en-US" smtClean="0"/>
              <a:pPr/>
              <a:t>5/7/2015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5B6946A-C23E-436B-8DC5-892D684799B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600200" y="4495800"/>
            <a:ext cx="7315200" cy="914400"/>
          </a:xfrm>
        </p:spPr>
        <p:txBody>
          <a:bodyPr>
            <a:normAutofit/>
          </a:bodyPr>
          <a:lstStyle/>
          <a:p>
            <a:pPr algn="r"/>
            <a:r>
              <a:rPr lang="en-US" sz="3600" b="1" dirty="0" smtClean="0">
                <a:solidFill>
                  <a:schemeClr val="bg1"/>
                </a:solidFill>
              </a:rPr>
              <a:t> </a:t>
            </a:r>
            <a:r>
              <a:rPr lang="en-US" sz="2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May </a:t>
            </a:r>
            <a:r>
              <a:rPr lang="en-US"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lang="en-US" sz="20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2015</a:t>
            </a:r>
            <a:endParaRPr lang="en-US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76400" y="1371600"/>
            <a:ext cx="7467600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Academic Assessment: </a:t>
            </a:r>
          </a:p>
          <a:p>
            <a:endParaRPr lang="en-US" sz="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Day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Questions/Comments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Due Dates</a:t>
            </a:r>
          </a:p>
          <a:p>
            <a:pPr lvl="1"/>
            <a:r>
              <a:rPr lang="en-US" dirty="0" smtClean="0"/>
              <a:t>2014-2015 </a:t>
            </a:r>
            <a:r>
              <a:rPr lang="en-US" dirty="0"/>
              <a:t>Assessment Results</a:t>
            </a:r>
          </a:p>
          <a:p>
            <a:pPr lvl="2"/>
            <a:r>
              <a:rPr lang="en-US" dirty="0"/>
              <a:t>Due August </a:t>
            </a:r>
            <a:r>
              <a:rPr lang="en-US" dirty="0" smtClean="0"/>
              <a:t>28, 2015</a:t>
            </a:r>
          </a:p>
          <a:p>
            <a:pPr lvl="1"/>
            <a:r>
              <a:rPr lang="en-US" dirty="0" smtClean="0"/>
              <a:t>2015-2016 </a:t>
            </a:r>
            <a:r>
              <a:rPr lang="en-US" dirty="0"/>
              <a:t>Assessment Plan </a:t>
            </a:r>
          </a:p>
          <a:p>
            <a:pPr lvl="2"/>
            <a:r>
              <a:rPr lang="en-US" dirty="0"/>
              <a:t>Due October </a:t>
            </a:r>
            <a:r>
              <a:rPr lang="en-US" dirty="0" smtClean="0"/>
              <a:t>16, 2015</a:t>
            </a:r>
          </a:p>
          <a:p>
            <a:endParaRPr lang="en-US" dirty="0" smtClean="0"/>
          </a:p>
          <a:p>
            <a:r>
              <a:rPr lang="en-US" dirty="0" smtClean="0"/>
              <a:t>Next faculty forum will be scheduled for late August.</a:t>
            </a:r>
          </a:p>
        </p:txBody>
      </p:sp>
    </p:spTree>
    <p:extLst>
      <p:ext uri="{BB962C8B-B14F-4D97-AF65-F5344CB8AC3E}">
        <p14:creationId xmlns:p14="http://schemas.microsoft.com/office/powerpoint/2010/main" val="1536654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ETS Proficiency Profile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Mid-Level</a:t>
            </a:r>
          </a:p>
          <a:p>
            <a:pPr lvl="1"/>
            <a:r>
              <a:rPr lang="en-US" dirty="0" smtClean="0"/>
              <a:t>166 </a:t>
            </a:r>
            <a:r>
              <a:rPr lang="en-US" dirty="0"/>
              <a:t>participants</a:t>
            </a:r>
          </a:p>
          <a:p>
            <a:pPr lvl="1"/>
            <a:r>
              <a:rPr lang="en-US" dirty="0"/>
              <a:t>40-75 hours</a:t>
            </a:r>
          </a:p>
          <a:p>
            <a:pPr lvl="1"/>
            <a:r>
              <a:rPr lang="en-US" dirty="0"/>
              <a:t>Reading, writing, critical thinking and mathematics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343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Comparative Data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91323931"/>
              </p:ext>
            </p:extLst>
          </p:nvPr>
        </p:nvGraphicFramePr>
        <p:xfrm>
          <a:off x="228600" y="1589087"/>
          <a:ext cx="5562600" cy="46593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Content Placeholder 7"/>
          <p:cNvSpPr>
            <a:spLocks noGrp="1"/>
          </p:cNvSpPr>
          <p:nvPr>
            <p:ph sz="quarter" idx="2"/>
          </p:nvPr>
        </p:nvSpPr>
        <p:spPr>
          <a:xfrm>
            <a:off x="5823100" y="1600200"/>
            <a:ext cx="2939900" cy="4049234"/>
          </a:xfrm>
        </p:spPr>
        <p:txBody>
          <a:bodyPr>
            <a:normAutofit/>
          </a:bodyPr>
          <a:lstStyle/>
          <a:p>
            <a:r>
              <a:rPr lang="en-US" sz="2500" dirty="0" smtClean="0"/>
              <a:t>Higher</a:t>
            </a:r>
          </a:p>
          <a:p>
            <a:pPr lvl="1"/>
            <a:r>
              <a:rPr lang="en-US" sz="2200" dirty="0" smtClean="0"/>
              <a:t>Reading 1 &amp; 2</a:t>
            </a:r>
          </a:p>
          <a:p>
            <a:pPr lvl="1"/>
            <a:r>
              <a:rPr lang="en-US" sz="2200" dirty="0" smtClean="0"/>
              <a:t>Math 1 &amp; 2</a:t>
            </a:r>
          </a:p>
          <a:p>
            <a:r>
              <a:rPr lang="en-US" sz="2500" dirty="0" smtClean="0"/>
              <a:t>Equal </a:t>
            </a:r>
          </a:p>
          <a:p>
            <a:pPr lvl="1"/>
            <a:r>
              <a:rPr lang="en-US" sz="2200" dirty="0" smtClean="0"/>
              <a:t>Writing 1</a:t>
            </a:r>
          </a:p>
          <a:p>
            <a:pPr lvl="1"/>
            <a:r>
              <a:rPr lang="en-US" sz="2200" dirty="0" smtClean="0"/>
              <a:t>Math 3</a:t>
            </a:r>
          </a:p>
          <a:p>
            <a:r>
              <a:rPr lang="en-US" sz="2500" dirty="0" smtClean="0"/>
              <a:t>Lower</a:t>
            </a:r>
          </a:p>
          <a:p>
            <a:pPr lvl="1"/>
            <a:r>
              <a:rPr lang="en-US" sz="2200" dirty="0" smtClean="0"/>
              <a:t>Critical Thinking</a:t>
            </a:r>
          </a:p>
          <a:p>
            <a:pPr lvl="1"/>
            <a:r>
              <a:rPr lang="en-US" sz="2200" dirty="0" smtClean="0"/>
              <a:t>Writing 2 &amp; 3</a:t>
            </a:r>
          </a:p>
        </p:txBody>
      </p:sp>
    </p:spTree>
    <p:extLst>
      <p:ext uri="{BB962C8B-B14F-4D97-AF65-F5344CB8AC3E}">
        <p14:creationId xmlns:p14="http://schemas.microsoft.com/office/powerpoint/2010/main" val="2478192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79408265"/>
              </p:ext>
            </p:extLst>
          </p:nvPr>
        </p:nvGraphicFramePr>
        <p:xfrm>
          <a:off x="612775" y="1600200"/>
          <a:ext cx="8153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14380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Thinking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61130367"/>
              </p:ext>
            </p:extLst>
          </p:nvPr>
        </p:nvGraphicFramePr>
        <p:xfrm>
          <a:off x="612775" y="1600200"/>
          <a:ext cx="8153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69220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36383601"/>
              </p:ext>
            </p:extLst>
          </p:nvPr>
        </p:nvGraphicFramePr>
        <p:xfrm>
          <a:off x="612775" y="1600200"/>
          <a:ext cx="8153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43270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Mathematics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554939292"/>
              </p:ext>
            </p:extLst>
          </p:nvPr>
        </p:nvGraphicFramePr>
        <p:xfrm>
          <a:off x="612775" y="1600200"/>
          <a:ext cx="8153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2041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Evaluations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Electronic Reports</a:t>
            </a:r>
          </a:p>
          <a:p>
            <a:r>
              <a:rPr lang="en-US" dirty="0" smtClean="0"/>
              <a:t>How are you using evaluations for improvement?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Fall 2015 </a:t>
            </a:r>
          </a:p>
          <a:p>
            <a:pPr lvl="1"/>
            <a:r>
              <a:rPr lang="en-US" dirty="0" smtClean="0"/>
              <a:t>September 21</a:t>
            </a:r>
            <a:r>
              <a:rPr lang="en-US" baseline="30000" dirty="0" smtClean="0"/>
              <a:t>st </a:t>
            </a:r>
            <a:r>
              <a:rPr lang="en-US" dirty="0" smtClean="0"/>
              <a:t>- 25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r>
              <a:rPr lang="en-US" sz="2200" dirty="0" smtClean="0"/>
              <a:t>(1</a:t>
            </a:r>
            <a:r>
              <a:rPr lang="en-US" sz="2200" baseline="30000" dirty="0" smtClean="0"/>
              <a:t>st</a:t>
            </a:r>
            <a:r>
              <a:rPr lang="en-US" sz="2200" dirty="0" smtClean="0"/>
              <a:t> 8-weeks courses)</a:t>
            </a:r>
          </a:p>
          <a:p>
            <a:pPr lvl="1"/>
            <a:r>
              <a:rPr lang="en-US" dirty="0" smtClean="0"/>
              <a:t>November 2</a:t>
            </a:r>
            <a:r>
              <a:rPr lang="en-US" baseline="30000" dirty="0" smtClean="0"/>
              <a:t>nd </a:t>
            </a:r>
            <a:r>
              <a:rPr lang="en-US" dirty="0" smtClean="0"/>
              <a:t>- 13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31241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Curriculum Mapping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Electives</a:t>
            </a:r>
          </a:p>
          <a:p>
            <a:pPr lvl="1"/>
            <a:r>
              <a:rPr lang="en-US" dirty="0" smtClean="0"/>
              <a:t>Each course should relate to SLO</a:t>
            </a:r>
          </a:p>
          <a:p>
            <a:r>
              <a:rPr lang="en-US" dirty="0" smtClean="0"/>
              <a:t>Questions, concerns, comments</a:t>
            </a:r>
          </a:p>
          <a:p>
            <a:endParaRPr lang="en-US" dirty="0"/>
          </a:p>
          <a:p>
            <a:r>
              <a:rPr lang="en-US" dirty="0" smtClean="0"/>
              <a:t>Academic Affairs Website</a:t>
            </a:r>
          </a:p>
          <a:p>
            <a:pPr lvl="1"/>
            <a:r>
              <a:rPr lang="en-US" dirty="0" smtClean="0"/>
              <a:t>Pass rates</a:t>
            </a:r>
          </a:p>
          <a:p>
            <a:pPr lvl="1"/>
            <a:r>
              <a:rPr lang="en-US" dirty="0" smtClean="0"/>
              <a:t>Number graduated from major/minor</a:t>
            </a:r>
          </a:p>
          <a:p>
            <a:pPr lvl="1"/>
            <a:r>
              <a:rPr lang="en-US" smtClean="0"/>
              <a:t>Future plans </a:t>
            </a:r>
            <a:r>
              <a:rPr lang="en-US" dirty="0" smtClean="0"/>
              <a:t>(application for graduation)</a:t>
            </a:r>
          </a:p>
        </p:txBody>
      </p:sp>
    </p:spTree>
    <p:extLst>
      <p:ext uri="{BB962C8B-B14F-4D97-AF65-F5344CB8AC3E}">
        <p14:creationId xmlns:p14="http://schemas.microsoft.com/office/powerpoint/2010/main" val="1759471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ustom 39">
      <a:dk1>
        <a:sysClr val="windowText" lastClr="000000"/>
      </a:dk1>
      <a:lt1>
        <a:srgbClr val="FFFFFF"/>
      </a:lt1>
      <a:dk2>
        <a:srgbClr val="000000"/>
      </a:dk2>
      <a:lt2>
        <a:srgbClr val="FFFFFF"/>
      </a:lt2>
      <a:accent1>
        <a:srgbClr val="7F7F7F"/>
      </a:accent1>
      <a:accent2>
        <a:srgbClr val="C00000"/>
      </a:accent2>
      <a:accent3>
        <a:srgbClr val="000000"/>
      </a:accent3>
      <a:accent4>
        <a:srgbClr val="C00000"/>
      </a:accent4>
      <a:accent5>
        <a:srgbClr val="D8D8D8"/>
      </a:accent5>
      <a:accent6>
        <a:srgbClr val="000000"/>
      </a:accent6>
      <a:hlink>
        <a:srgbClr val="C00000"/>
      </a:hlink>
      <a:folHlink>
        <a:srgbClr val="00000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3635</TotalTime>
  <Words>156</Words>
  <Application>Microsoft Office PowerPoint</Application>
  <PresentationFormat>On-screen Show (4:3)</PresentationFormat>
  <Paragraphs>63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</vt:lpstr>
      <vt:lpstr>Georgia</vt:lpstr>
      <vt:lpstr>Wingdings</vt:lpstr>
      <vt:lpstr>Wingdings 2</vt:lpstr>
      <vt:lpstr>Median</vt:lpstr>
      <vt:lpstr> May 7, 2015</vt:lpstr>
      <vt:lpstr>ETS Proficiency Profile</vt:lpstr>
      <vt:lpstr>Comparative Data</vt:lpstr>
      <vt:lpstr>Reading</vt:lpstr>
      <vt:lpstr>Critical Thinking</vt:lpstr>
      <vt:lpstr>Writing</vt:lpstr>
      <vt:lpstr>Mathematics</vt:lpstr>
      <vt:lpstr>Course Evaluations</vt:lpstr>
      <vt:lpstr>Curriculum Mapping</vt:lpstr>
      <vt:lpstr>Questions/Comments</vt:lpstr>
    </vt:vector>
  </TitlesOfParts>
  <Company>NWOSU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ldhaines</dc:creator>
  <cp:lastModifiedBy>Taylor, Brooke</cp:lastModifiedBy>
  <cp:revision>271</cp:revision>
  <cp:lastPrinted>2014-04-29T20:24:26Z</cp:lastPrinted>
  <dcterms:created xsi:type="dcterms:W3CDTF">2011-07-25T22:15:17Z</dcterms:created>
  <dcterms:modified xsi:type="dcterms:W3CDTF">2015-05-07T17:15:58Z</dcterms:modified>
</cp:coreProperties>
</file>