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Being a Second Grader in the Early Seventies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Visual storytelling through camera angles</a:t>
            </a:r>
          </a:p>
          <a:p>
            <a:r>
              <a:rPr lang="en-US" dirty="0" smtClean="0"/>
              <a:t>James Bell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was a second grader in 1972.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1787723"/>
            <a:ext cx="5189538" cy="38921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Back then, classroom discipline looked significantly different than it does today. To this day I can recount the details of my biggest spanking at school for each year from kindergarten to fourth grade. </a:t>
            </a:r>
          </a:p>
          <a:p>
            <a:endParaRPr lang="en-US" dirty="0"/>
          </a:p>
          <a:p>
            <a:r>
              <a:rPr lang="en-US" dirty="0" smtClean="0"/>
              <a:t>(That’s me in the middle with my brothers and sister.)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Forward	to 1986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By the time I was preparing to student teach in 1986, classroom management classes had shifted away (somewhat) from corporal punishment, though I do still remember being taught the value of “a firm hand on the misbehaving student’s shoulder.” That move is now as obsolete as Mrs. </a:t>
            </a:r>
            <a:r>
              <a:rPr lang="en-US" dirty="0" err="1" smtClean="0"/>
              <a:t>McElvey’s</a:t>
            </a:r>
            <a:r>
              <a:rPr lang="en-US" dirty="0" smtClean="0"/>
              <a:t> 1974 ear grab.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9256443" cy="1372986"/>
          </a:xfrm>
        </p:spPr>
        <p:txBody>
          <a:bodyPr/>
          <a:lstStyle/>
          <a:p>
            <a:r>
              <a:rPr lang="en-US" dirty="0" smtClean="0"/>
              <a:t>Questionable Discipline and Iffy Hair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4" y="3543299"/>
            <a:ext cx="5897487" cy="2647293"/>
          </a:xfrm>
        </p:spPr>
        <p:txBody>
          <a:bodyPr>
            <a:normAutofit/>
          </a:bodyPr>
          <a:lstStyle/>
          <a:p>
            <a:r>
              <a:rPr lang="en-US" dirty="0" smtClean="0"/>
              <a:t>I spent 1986-1999 teaching high school English while I completed my graduate degrees and never wielded a paddle or grabbed an ear, though I did put a pinch-free firm hand on one or two shoulders in the early years. As L. P. Hartley writes in </a:t>
            </a:r>
            <a:r>
              <a:rPr lang="en-US" i="1" dirty="0" smtClean="0"/>
              <a:t>The Go-Between</a:t>
            </a:r>
            <a:r>
              <a:rPr lang="en-US" dirty="0" smtClean="0"/>
              <a:t>, </a:t>
            </a:r>
            <a:r>
              <a:rPr lang="en-US" dirty="0"/>
              <a:t>“The past is a foreign country; they do things differently there.”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581" y="3449856"/>
            <a:ext cx="22669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Touch-Free Power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By the 1990s, it was abundantly clear that the days of hands on shoulders or anywhere else were long gone. What remained, though, was the classic stand-over. Reduced to its simplest form, the stand-over involved hovering over miscreants so that there was no doubt who was in power. </a:t>
            </a:r>
            <a:r>
              <a:rPr lang="en-US" dirty="0" smtClean="0"/>
              <a:t>Its </a:t>
            </a:r>
            <a:r>
              <a:rPr lang="en-US" dirty="0" smtClean="0"/>
              <a:t>most accomplished practitioners were, ironically, often the most diminutive teachers. Whoever used it, though, the message was clear: </a:t>
            </a:r>
          </a:p>
          <a:p>
            <a:r>
              <a:rPr lang="en-US" dirty="0" smtClean="0"/>
              <a:t>I am big and you are small. I am powerful and you are powerless.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Stand-Over in Film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6159" y="2373847"/>
            <a:ext cx="5844240" cy="266060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power of the stand-over isn’t lost on film directors and cinematographers. In fact, it forms a basic principle of camera angles. Consider this shot from John Hughes’ 1985 film </a:t>
            </a:r>
            <a:r>
              <a:rPr lang="en-US" i="1" dirty="0" smtClean="0"/>
              <a:t>The Breakfast Club. </a:t>
            </a:r>
            <a:r>
              <a:rPr lang="en-US" dirty="0" smtClean="0"/>
              <a:t>With the camera serving as the eyes of the character Principal Vernon and vicariously as the eyes of the audience, is there any doubt who is asserting power?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128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High-Angle Shot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2276474"/>
            <a:ext cx="5109369" cy="335507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called a high-angle shot because the camera is placed above the character and looking down. In this way it mirrors the same dynamic as the stand-over and, usually used with more subtlety, human power dynamics in general. When the audience is looking from “on high” through the camera, we are being sent a message about our relative power in relation to the character.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Low-Angle Shot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81" y="1860331"/>
            <a:ext cx="5761452" cy="336889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Compare the sensation of viewing a high-angle shot to the sensation of viewing a low-angle shot, or one in which the camera is (we are) “looking up” at a character.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Angles	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1675" y="2292262"/>
            <a:ext cx="5189538" cy="288307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story would serve as a starting point for a detailed discussion of multiple camera angles, including my favorite, the Dutch angle. The camera is angled to communicate disorientation, confusion, shock, or drunkenness. But that’s a story for another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</TotalTime>
  <Words>536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Being a Second Grader in the Early Seventies </vt:lpstr>
      <vt:lpstr>I was a second grader in 1972.</vt:lpstr>
      <vt:lpstr>Fast Forward to 1986 </vt:lpstr>
      <vt:lpstr>Questionable Discipline and Iffy Hair</vt:lpstr>
      <vt:lpstr>Touch-Free Power </vt:lpstr>
      <vt:lpstr>The Stand-Over in Film </vt:lpstr>
      <vt:lpstr>High-Angle Shot</vt:lpstr>
      <vt:lpstr>Low-Angle Shot</vt:lpstr>
      <vt:lpstr>Camera Angles  </vt:lpstr>
    </vt:vector>
  </TitlesOfParts>
  <Company>Northwestern 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Second Grader in the Early Seventies</dc:title>
  <dc:creator>Bell, James</dc:creator>
  <cp:lastModifiedBy>Bell, James</cp:lastModifiedBy>
  <cp:revision>9</cp:revision>
  <dcterms:created xsi:type="dcterms:W3CDTF">2020-07-22T13:11:10Z</dcterms:created>
  <dcterms:modified xsi:type="dcterms:W3CDTF">2020-07-22T15:42:56Z</dcterms:modified>
</cp:coreProperties>
</file>