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8" r:id="rId3"/>
    <p:sldId id="259" r:id="rId4"/>
    <p:sldId id="286" r:id="rId5"/>
    <p:sldId id="287" r:id="rId6"/>
    <p:sldId id="285" r:id="rId7"/>
    <p:sldId id="281" r:id="rId8"/>
    <p:sldId id="260" r:id="rId9"/>
    <p:sldId id="261" r:id="rId10"/>
    <p:sldId id="263" r:id="rId11"/>
    <p:sldId id="264" r:id="rId12"/>
    <p:sldId id="265" r:id="rId13"/>
    <p:sldId id="266" r:id="rId14"/>
    <p:sldId id="275" r:id="rId15"/>
    <p:sldId id="289" r:id="rId16"/>
    <p:sldId id="290" r:id="rId17"/>
    <p:sldId id="288" r:id="rId18"/>
    <p:sldId id="267" r:id="rId19"/>
    <p:sldId id="268" r:id="rId20"/>
    <p:sldId id="269" r:id="rId21"/>
    <p:sldId id="270" r:id="rId22"/>
    <p:sldId id="291" r:id="rId23"/>
    <p:sldId id="278" r:id="rId24"/>
    <p:sldId id="292" r:id="rId25"/>
    <p:sldId id="293" r:id="rId26"/>
    <p:sldId id="274" r:id="rId27"/>
    <p:sldId id="276" r:id="rId28"/>
    <p:sldId id="2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97" d="100"/>
          <a:sy n="97" d="100"/>
        </p:scale>
        <p:origin x="55" y="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4347E-3701-437E-BA95-FAD5D49F28D9}" type="datetimeFigureOut">
              <a:rPr lang="en-US" smtClean="0"/>
              <a:t>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DB420D-F3A4-49DC-BF39-87176A4929BE}" type="slidenum">
              <a:rPr lang="en-US" smtClean="0"/>
              <a:t>‹#›</a:t>
            </a:fld>
            <a:endParaRPr lang="en-US"/>
          </a:p>
        </p:txBody>
      </p:sp>
    </p:spTree>
    <p:extLst>
      <p:ext uri="{BB962C8B-B14F-4D97-AF65-F5344CB8AC3E}">
        <p14:creationId xmlns:p14="http://schemas.microsoft.com/office/powerpoint/2010/main" val="3298375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D02089A9-33B5-459B-BF74-B136B1813B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6997A2BB-6DE3-4477-A641-D49BC111E0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a:extLst>
              <a:ext uri="{FF2B5EF4-FFF2-40B4-BE49-F238E27FC236}">
                <a16:creationId xmlns:a16="http://schemas.microsoft.com/office/drawing/2014/main" id="{5E0B8596-6744-4E68-99CA-EC9CB1316E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FCBC2A-6052-457C-87E1-1B606F3BB38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64D9BA8B-DC44-4E5E-8763-159B7DE95A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C3DD65E4-1AB5-4C67-BBF1-93ADB8F350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Overall we have dropped in student numbers this past year.  Last year’s total enrollment was 95 and this year we have 77.</a:t>
            </a:r>
          </a:p>
          <a:p>
            <a:pPr eaLnBrk="1" hangingPunct="1">
              <a:spcBef>
                <a:spcPct val="0"/>
              </a:spcBef>
            </a:pPr>
            <a:endParaRPr lang="en-US" altLang="en-US"/>
          </a:p>
          <a:p>
            <a:pPr eaLnBrk="1" hangingPunct="1">
              <a:spcBef>
                <a:spcPct val="0"/>
              </a:spcBef>
            </a:pPr>
            <a:r>
              <a:rPr lang="en-US" altLang="en-US"/>
              <a:t>Our Traditional BSN program junior class is smaller than the past several years due to lack of qualified applicants. We continue to try to attract the best and brightest to the program through recruitment events at community colleges and career tech centers in the area. </a:t>
            </a:r>
          </a:p>
          <a:p>
            <a:pPr eaLnBrk="1" hangingPunct="1">
              <a:spcBef>
                <a:spcPct val="0"/>
              </a:spcBef>
            </a:pPr>
            <a:endParaRPr lang="en-US" altLang="en-US"/>
          </a:p>
          <a:p>
            <a:pPr eaLnBrk="1" hangingPunct="1">
              <a:spcBef>
                <a:spcPct val="0"/>
              </a:spcBef>
            </a:pPr>
            <a:r>
              <a:rPr lang="en-US" altLang="en-US"/>
              <a:t>Enrollment in our online RN-to-BSN degree completion slowed this year and a mid-year analysis revealed a need to adjust the tuition/fees to be competitive. We dropped the overall cost by $50 per credit hour for Spring 2018 enrollees, and now with renewed marketing, interest is once again growing in this program. Marketing for this program has also been expanded to include meeting RNs at the annual ONA convention, meeting Associate degree nursing students at career fairs held by their programs state-wide and promotion at the Annual Nurses Day at the Capitol that is heavily attended by nursing studens in many program types. We have worked with several of our clinical partners to promote the program within their facilities as well.</a:t>
            </a:r>
          </a:p>
        </p:txBody>
      </p:sp>
      <p:sp>
        <p:nvSpPr>
          <p:cNvPr id="27652" name="Slide Number Placeholder 3">
            <a:extLst>
              <a:ext uri="{FF2B5EF4-FFF2-40B4-BE49-F238E27FC236}">
                <a16:creationId xmlns:a16="http://schemas.microsoft.com/office/drawing/2014/main" id="{49A57C13-9E4B-4F12-87D9-060EDA89D6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225C302-B156-4085-9A9E-745A989539B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08F8A5B-77BC-464E-A8C5-4C18A29F0A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1BF6C63-7BBA-4A60-A323-B34A3703F1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 look forward to our incoming class this summer.</a:t>
            </a:r>
          </a:p>
          <a:p>
            <a:pPr eaLnBrk="1" hangingPunct="1">
              <a:spcBef>
                <a:spcPct val="0"/>
              </a:spcBef>
            </a:pPr>
            <a:endParaRPr lang="en-US" altLang="en-US"/>
          </a:p>
          <a:p>
            <a:pPr eaLnBrk="1" hangingPunct="1">
              <a:spcBef>
                <a:spcPct val="0"/>
              </a:spcBef>
            </a:pPr>
            <a:r>
              <a:rPr lang="en-US" altLang="en-US"/>
              <a:t>Interest in the nursing program hit a historic high this year with 98 interested applicants.  The Admissions Committee interviewed 68 of the applicants and in the end, 33 applicants who well-exceeded the admission requirements were selected.  There are 3 students who will join this cohort who were originally selected for admission earlier and had their place saved due to issues that prevented them from starting last summer. </a:t>
            </a:r>
          </a:p>
          <a:p>
            <a:pPr eaLnBrk="1" hangingPunct="1">
              <a:spcBef>
                <a:spcPct val="0"/>
              </a:spcBef>
            </a:pPr>
            <a:endParaRPr lang="en-US" altLang="en-US"/>
          </a:p>
          <a:p>
            <a:pPr eaLnBrk="1" hangingPunct="1">
              <a:spcBef>
                <a:spcPct val="0"/>
              </a:spcBef>
            </a:pPr>
            <a:r>
              <a:rPr lang="en-US" altLang="en-US"/>
              <a:t>This was a tough year for the Admissions Committee.  In addition to meeting 1:1 with 68 applicants, we had a record number of applicants who met the minimum admission requirements for the program. Our class size is restricted due to availability of clinical experience sites and a limited number of clinical instructors. Even though we have permission from the Board of Nursing to include simulation hours as clinical experience hours, we do not have the capability to increase our class size at this point. For the first time in the history of the program, we had to deny admission to students who met the minimum admission requirements.  This really left the Admission Committee as well as the Nursing Faculty as a whole somewhat torn as we have always admitted all who met the requirements. The fact that we now had a competitive pool to choose from was quite a challenging experience.  We even established a “Wait list” in case any of those we initially selected declined their spot.  We were able to take one from the wait list.</a:t>
            </a:r>
          </a:p>
        </p:txBody>
      </p:sp>
      <p:sp>
        <p:nvSpPr>
          <p:cNvPr id="29700" name="Slide Number Placeholder 3">
            <a:extLst>
              <a:ext uri="{FF2B5EF4-FFF2-40B4-BE49-F238E27FC236}">
                <a16:creationId xmlns:a16="http://schemas.microsoft.com/office/drawing/2014/main" id="{83C7DE26-641F-4BDE-8694-15BE676B18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6F0713-2D74-4CFF-BA8E-FCDBFE5BDEA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7974EF10-5BBE-4520-861C-8BBEBBB85C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F5DE9B00-CC58-407D-8F21-4C12766A8D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As mentioned earlier, the Online RN-to-BSN program took a bit of a dive in numbers this year.  We continue to do a “rolling acceptance” meaning there are no application deadlines.  Everyone who meets the admission requirements are indeed admitted to the online program.   We are hoping that our recruiting work with our clinical partners will result in higher numbers yet to come for this next year. </a:t>
            </a:r>
          </a:p>
        </p:txBody>
      </p:sp>
      <p:sp>
        <p:nvSpPr>
          <p:cNvPr id="31748" name="Slide Number Placeholder 3">
            <a:extLst>
              <a:ext uri="{FF2B5EF4-FFF2-40B4-BE49-F238E27FC236}">
                <a16:creationId xmlns:a16="http://schemas.microsoft.com/office/drawing/2014/main" id="{E82EEAEA-DD71-40E1-A146-E812C82ACA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8D9036-444A-4195-AC88-5679C73002C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366F03D8-66B6-4610-8989-1A50080061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E3C470FF-ABAB-4782-AE7F-63C739D6AB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Just to review:</a:t>
            </a:r>
          </a:p>
        </p:txBody>
      </p:sp>
      <p:sp>
        <p:nvSpPr>
          <p:cNvPr id="33796" name="Slide Number Placeholder 3">
            <a:extLst>
              <a:ext uri="{FF2B5EF4-FFF2-40B4-BE49-F238E27FC236}">
                <a16:creationId xmlns:a16="http://schemas.microsoft.com/office/drawing/2014/main" id="{769EC4E6-4CD0-41A9-A122-6736E10F4C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494665-6EE6-4F6B-9A5B-3605AF3F272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48380FEE-B9B3-4678-AF49-DCA419A141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C8BDEDC1-22E6-4312-8B3D-81B7AE73E1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Faculty have been working hard to stay ahead of the students with development of the curriculum.  Six courses will have been delivered by the end of the first week of May. Six more courses have already been developed and through all of the Division and University approval processes and three of them will be delivered this summer and three more in the fall.  Eleven more courses are in various stages of development.</a:t>
            </a:r>
          </a:p>
          <a:p>
            <a:pPr eaLnBrk="1" hangingPunct="1"/>
            <a:endParaRPr lang="en-US" altLang="en-US"/>
          </a:p>
          <a:p>
            <a:pPr eaLnBrk="1" hangingPunct="1"/>
            <a:r>
              <a:rPr lang="en-US" altLang="en-US"/>
              <a:t>We will be having the first Summer Residency week this July.  Students will come to the Alva campus, live in the dormitories for the week and work on their summer courses.  Included in that summer residency are skills validations and testing as well as professional seminars and an introduction to some simple procedures such as suturing, x-ray interpretation and the like. The faculty will reside in the dorms during the residency week to promote role socialization as well.  </a:t>
            </a:r>
          </a:p>
        </p:txBody>
      </p:sp>
      <p:sp>
        <p:nvSpPr>
          <p:cNvPr id="4" name="Slide Number Placeholder 3">
            <a:extLst>
              <a:ext uri="{FF2B5EF4-FFF2-40B4-BE49-F238E27FC236}">
                <a16:creationId xmlns:a16="http://schemas.microsoft.com/office/drawing/2014/main" id="{493801E2-62FB-453E-9833-C28AC6FCCF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244C2E-A302-4092-B957-8A57844EF6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4EF5B5F9-380F-4B49-8C58-3100CD8CF0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2C8043EA-4CF5-443F-9CCB-3316F86F9D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 BSN-to-DNP program garnered a great deal of interest. Our initial plan hoped for a class of 6 students for the first cohort. We had an overwhelming number of applicants and selected 24 to start the cohort. </a:t>
            </a:r>
          </a:p>
          <a:p>
            <a:pPr eaLnBrk="1" hangingPunct="1"/>
            <a:endParaRPr lang="en-US" altLang="en-US"/>
          </a:p>
          <a:p>
            <a:pPr eaLnBrk="1" hangingPunct="1"/>
            <a:r>
              <a:rPr lang="en-US" altLang="en-US"/>
              <a:t>Over the course of the first semester – and in several cases within just a few weeks of starting the first semester, 4 students withdrew due to changes in employment and demands of the employer.  The fifth completed the first semester but withdrew as she decided she really wanted a different career track.   We also had students change their status from full time to part time at the semester break once they came to grips with the rigor of the program. </a:t>
            </a:r>
          </a:p>
          <a:p>
            <a:pPr eaLnBrk="1" hangingPunct="1"/>
            <a:endParaRPr lang="en-US" altLang="en-US"/>
          </a:p>
          <a:p>
            <a:pPr eaLnBrk="1" hangingPunct="1"/>
            <a:r>
              <a:rPr lang="en-US" altLang="en-US"/>
              <a:t>From the start, we offered a full time option to complete the 73 credits in 3 years and a part time option to complete the program in 4 years.  In talking with these students, none of them truly had a good understanding of the rigor of the graduate program (remember – they are all BSNs with no grad school experience).  Starting in doctoral level courses was an eye-opener for them.  It has been challenging for faculty as we work to assure the students are meeting course and program outcomes .</a:t>
            </a:r>
          </a:p>
        </p:txBody>
      </p:sp>
      <p:sp>
        <p:nvSpPr>
          <p:cNvPr id="4" name="Slide Number Placeholder 3">
            <a:extLst>
              <a:ext uri="{FF2B5EF4-FFF2-40B4-BE49-F238E27FC236}">
                <a16:creationId xmlns:a16="http://schemas.microsoft.com/office/drawing/2014/main" id="{E5B4F272-1809-4C1E-946A-3783314F02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58F50B-81E3-4E2D-B668-8FE5856426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AAB38AA-189E-4523-A90C-AF142A3C18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865B9EED-B59E-4B74-8FBA-348F5523BF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Interest in the BSN-to-DNP program continued to grow.  We had 45 people start the application process with only 33 seeing their way to the end.</a:t>
            </a:r>
          </a:p>
          <a:p>
            <a:pPr eaLnBrk="1" hangingPunct="1"/>
            <a:endParaRPr lang="en-US" altLang="en-US"/>
          </a:p>
          <a:p>
            <a:pPr eaLnBrk="1" hangingPunct="1"/>
            <a:r>
              <a:rPr lang="en-US" altLang="en-US"/>
              <a:t>Dr Thompson and several of the first year students comprised  the interview teams who met with the 33 applicants.  Adding a current student to the interview process allowed the applicants to get a “first-hand” feel for what was entailed in the program.  It also gave us the chance to make sure these applicants knew about the expectations of the program and that it was not an easy program to tackle.  The students painted the picture about juggling the expectations of course work, work-work and family during that first year for these applicants. </a:t>
            </a:r>
          </a:p>
          <a:p>
            <a:pPr eaLnBrk="1" hangingPunct="1"/>
            <a:endParaRPr lang="en-US" altLang="en-US"/>
          </a:p>
          <a:p>
            <a:pPr eaLnBrk="1" hangingPunct="1"/>
            <a:r>
              <a:rPr lang="en-US" altLang="en-US"/>
              <a:t>Twenty five well-qualified applicants were selected to start the second program cohort this coming August. </a:t>
            </a:r>
          </a:p>
        </p:txBody>
      </p:sp>
      <p:sp>
        <p:nvSpPr>
          <p:cNvPr id="4" name="Slide Number Placeholder 3">
            <a:extLst>
              <a:ext uri="{FF2B5EF4-FFF2-40B4-BE49-F238E27FC236}">
                <a16:creationId xmlns:a16="http://schemas.microsoft.com/office/drawing/2014/main" id="{37455A19-5CD0-40AF-B4BE-026770ECD86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209637-45DB-497F-985A-C8116AD1BC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30CF883-497C-421B-BE9C-1AD9D3B571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171C10C2-24D8-4FCC-81A1-E1ACEBC700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Now it is time for the program outcomes. </a:t>
            </a:r>
          </a:p>
        </p:txBody>
      </p:sp>
      <p:sp>
        <p:nvSpPr>
          <p:cNvPr id="41988" name="Slide Number Placeholder 3">
            <a:extLst>
              <a:ext uri="{FF2B5EF4-FFF2-40B4-BE49-F238E27FC236}">
                <a16:creationId xmlns:a16="http://schemas.microsoft.com/office/drawing/2014/main" id="{E2740FC1-FD10-473D-AE1C-8AB165C78A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AE9140-039C-4C10-8F43-544122F70FF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78B4463-DC17-4A1F-A9F4-2A34D6A75F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262A7DA0-B757-44A2-B439-8EAEBAD40A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Again, in spite of the many interventions we put into place for the class of 2017, we continued to experience pass rate issues as noted in this slide.  Percentages really do not tell a true tail when we have such small numbers; however it is the percentages that are used to measure our program effectiveness. </a:t>
            </a:r>
          </a:p>
          <a:p>
            <a:pPr eaLnBrk="1" hangingPunct="1">
              <a:spcBef>
                <a:spcPct val="0"/>
              </a:spcBef>
            </a:pPr>
            <a:endParaRPr lang="en-US" altLang="en-US"/>
          </a:p>
          <a:p>
            <a:pPr eaLnBrk="1" hangingPunct="1">
              <a:spcBef>
                <a:spcPct val="0"/>
              </a:spcBef>
            </a:pPr>
            <a:r>
              <a:rPr lang="en-US" altLang="en-US"/>
              <a:t>For this class of 2017- we moved to the Kaplan NCLEX-RN Preparation product instead of the Virtual ATI product as we continued to see delays in the students taking their NCLEX in a timely fashion.  For the 2017 results -  all but 2 of the graduates had their NCLEX-RN completed the first time by August 2017 – a first in four years to have so many of them take the test this soon after graduation.  However we continued to experience devastating rates of students who were not successful.  In addition to the students who graduated in May 2017, the 2017 NCLEX rates were also impacted by three students who were graduates of earlier classes (2015, and 2016) who were not successful on their first attempt.  </a:t>
            </a:r>
          </a:p>
          <a:p>
            <a:pPr eaLnBrk="1" hangingPunct="1">
              <a:spcBef>
                <a:spcPct val="0"/>
              </a:spcBef>
            </a:pPr>
            <a:endParaRPr lang="en-US" altLang="en-US"/>
          </a:p>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35B080A9-7995-460F-94D9-2ABF6FFA29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E24D1C1-0D1E-4EE3-A1DF-C55DDCA827F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0532EBD9-B0F3-40EF-8DEC-20DD94B869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1D911D08-976D-401E-99E9-C24E1B9470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2017 Alva pass rate and Enid pass rate was below the acceptable limits as defined by the OBN.  We will submit a pass rate on the Alva and Enid campus again this year in August and most likely will be put on warning.</a:t>
            </a:r>
          </a:p>
          <a:p>
            <a:pPr eaLnBrk="1" hangingPunct="1">
              <a:spcBef>
                <a:spcPct val="0"/>
              </a:spcBef>
            </a:pPr>
            <a:endParaRPr lang="en-US" altLang="en-US"/>
          </a:p>
          <a:p>
            <a:pPr eaLnBrk="1" hangingPunct="1">
              <a:spcBef>
                <a:spcPct val="0"/>
              </a:spcBef>
            </a:pPr>
            <a:r>
              <a:rPr lang="en-US" altLang="en-US"/>
              <a:t>Pass rates for the Woodward fell within the allowable OBN limits.  It takes a cohort of 11 students to require the presentation of a Pass Rate Report to the State Board, therefore it does not require the inclusion of the Ponca City campus in the report. </a:t>
            </a:r>
          </a:p>
        </p:txBody>
      </p:sp>
      <p:sp>
        <p:nvSpPr>
          <p:cNvPr id="46084" name="Slide Number Placeholder 3">
            <a:extLst>
              <a:ext uri="{FF2B5EF4-FFF2-40B4-BE49-F238E27FC236}">
                <a16:creationId xmlns:a16="http://schemas.microsoft.com/office/drawing/2014/main" id="{3C3B0335-A01E-424B-9156-733BB75569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1BC644-AFF2-4621-AD65-9C53CF64824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8B115B60-D4F2-4988-A38F-E206082BD6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EDEC6F8-2A04-44AE-9A5B-54D14DFF5F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2017-2018 brought yet another national recognition to the nursing program at Northwestern  The traditional program was recognized by America’s Best Nursing Schools for its access, affordability and program quality.</a:t>
            </a:r>
          </a:p>
        </p:txBody>
      </p:sp>
      <p:sp>
        <p:nvSpPr>
          <p:cNvPr id="10244" name="Slide Number Placeholder 3">
            <a:extLst>
              <a:ext uri="{FF2B5EF4-FFF2-40B4-BE49-F238E27FC236}">
                <a16:creationId xmlns:a16="http://schemas.microsoft.com/office/drawing/2014/main" id="{41965E7F-03E0-455C-8DA8-2BBC3D9304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810DAD-60A8-4514-9D86-4D40D08282A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B03F2F7F-2C84-4413-91D4-EB1ECF3A34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D637910F-A4BE-4925-95CF-47E4D3A0557B}"/>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en-US" b="1" dirty="0"/>
              <a:t>So.. While we made progress in getting the graduates to take their exams earlier, the exam pass rates were still not acceptable.  The Nursing Faculty and University administration take this issue very seriously. We made the transition from the ATI Curricular Assessment products to the Kaplan Curricular Assessment products in August 2017 as our results with the ATI products were not meeting our expectations in spite of hours of work with ATI consultants and education specialists.  The Kaplan Curricular Assessment products are in wide use nationally with strong positive results.</a:t>
            </a:r>
          </a:p>
          <a:p>
            <a:pPr eaLnBrk="1" fontAlgn="auto" hangingPunct="1">
              <a:spcBef>
                <a:spcPts val="0"/>
              </a:spcBef>
              <a:spcAft>
                <a:spcPts val="0"/>
              </a:spcAft>
              <a:defRPr/>
            </a:pPr>
            <a:endParaRPr lang="en-US" b="1" dirty="0"/>
          </a:p>
          <a:p>
            <a:pPr eaLnBrk="1" fontAlgn="auto" hangingPunct="1">
              <a:spcBef>
                <a:spcPts val="0"/>
              </a:spcBef>
              <a:spcAft>
                <a:spcPts val="0"/>
              </a:spcAft>
              <a:defRPr/>
            </a:pPr>
            <a:r>
              <a:rPr lang="en-US" altLang="en-US" b="1" dirty="0"/>
              <a:t>Nursing faculty continue to work 1:1 with all students to promote their understanding and completion of their review. </a:t>
            </a:r>
            <a:endParaRPr lang="en-US" b="1" dirty="0"/>
          </a:p>
          <a:p>
            <a:pPr eaLnBrk="1" fontAlgn="auto" hangingPunct="1">
              <a:spcBef>
                <a:spcPts val="0"/>
              </a:spcBef>
              <a:spcAft>
                <a:spcPts val="0"/>
              </a:spcAft>
              <a:defRPr/>
            </a:pPr>
            <a:endParaRPr lang="en-US" b="1" dirty="0"/>
          </a:p>
          <a:p>
            <a:pPr eaLnBrk="1" fontAlgn="auto" hangingPunct="1">
              <a:spcBef>
                <a:spcPts val="0"/>
              </a:spcBef>
              <a:spcAft>
                <a:spcPts val="0"/>
              </a:spcAft>
              <a:defRPr/>
            </a:pPr>
            <a:r>
              <a:rPr lang="en-US" b="1" dirty="0"/>
              <a:t>The Nursing Faculty have worked to assure that the NCLEX test plan is mapped to our curriculum..  We adjusted faculty teaching assignments to assure that faculty were adequately prepared to cover the content. </a:t>
            </a:r>
          </a:p>
          <a:p>
            <a:pPr eaLnBrk="1" fontAlgn="auto" hangingPunct="1">
              <a:spcBef>
                <a:spcPts val="0"/>
              </a:spcBef>
              <a:spcAft>
                <a:spcPts val="0"/>
              </a:spcAft>
              <a:defRPr/>
            </a:pPr>
            <a:endParaRPr lang="en-US" b="1" dirty="0">
              <a:highlight>
                <a:srgbClr val="FFFF00"/>
              </a:highlight>
            </a:endParaRPr>
          </a:p>
          <a:p>
            <a:pPr eaLnBrk="1" fontAlgn="auto" hangingPunct="1">
              <a:spcBef>
                <a:spcPts val="0"/>
              </a:spcBef>
              <a:spcAft>
                <a:spcPts val="0"/>
              </a:spcAft>
              <a:defRPr/>
            </a:pPr>
            <a:endParaRPr lang="en-US" dirty="0">
              <a:highlight>
                <a:srgbClr val="FFFF00"/>
              </a:highlight>
            </a:endParaRPr>
          </a:p>
          <a:p>
            <a:pPr eaLnBrk="1" hangingPunct="1">
              <a:spcBef>
                <a:spcPct val="0"/>
              </a:spcBef>
              <a:defRPr/>
            </a:pPr>
            <a:endParaRPr lang="en-US" altLang="en-US" dirty="0"/>
          </a:p>
        </p:txBody>
      </p:sp>
      <p:sp>
        <p:nvSpPr>
          <p:cNvPr id="48132" name="Slide Number Placeholder 3">
            <a:extLst>
              <a:ext uri="{FF2B5EF4-FFF2-40B4-BE49-F238E27FC236}">
                <a16:creationId xmlns:a16="http://schemas.microsoft.com/office/drawing/2014/main" id="{34DB1D8C-ED11-478F-9A5D-D304A6C5EC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5A4352-B5BD-4C75-AD8C-55EE5553E1B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09CB9F53-DFC4-4AD3-8306-CB08586C5B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FEAAB55D-C820-4E64-A607-9C29DABE97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The Nursing Faculty all participated in teaching strategy workshops to assure that the best evidence-based teaching strategies were being used. </a:t>
            </a:r>
          </a:p>
          <a:p>
            <a:pPr eaLnBrk="1" hangingPunct="1"/>
            <a:endParaRPr lang="en-US" altLang="en-US" b="1"/>
          </a:p>
          <a:p>
            <a:pPr eaLnBrk="1" hangingPunct="1"/>
            <a:r>
              <a:rPr lang="en-US" altLang="en-US" b="1"/>
              <a:t>To assure that faculty were maintaining their competence in their areas of clinical focus, the Division voted in August 2017 that every nurse faculty member would complete at least 6 CE credits annually over content they were teaching in clinical courses. </a:t>
            </a:r>
          </a:p>
          <a:p>
            <a:pPr eaLnBrk="1" hangingPunct="1"/>
            <a:endParaRPr lang="en-US" altLang="en-US" b="1"/>
          </a:p>
          <a:p>
            <a:pPr eaLnBrk="1" hangingPunct="1"/>
            <a:r>
              <a:rPr lang="en-US" altLang="en-US" b="1"/>
              <a:t>Additional strategies will be discussed at our year-end faculty retreat next week.  Among things we will do is to critically analyze course exams, course assignments, textbooks and other materials in use in the program.  We will also take a look at our student success strategies for effectiveness.  Nothing will go unexamined. </a:t>
            </a:r>
            <a:endParaRPr lang="en-US" altLang="en-US"/>
          </a:p>
        </p:txBody>
      </p:sp>
      <p:sp>
        <p:nvSpPr>
          <p:cNvPr id="4" name="Slide Number Placeholder 3">
            <a:extLst>
              <a:ext uri="{FF2B5EF4-FFF2-40B4-BE49-F238E27FC236}">
                <a16:creationId xmlns:a16="http://schemas.microsoft.com/office/drawing/2014/main" id="{4EB8FF9A-C511-405A-8F89-94537CBE09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6BDFA-CB92-4C38-9821-CD3211738E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4D41C5AC-A60B-449E-B1A4-E21B59E096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84D83827-4DDF-4AFB-B8A6-CD45D54306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a survey of the 2017 graduates, </a:t>
            </a:r>
          </a:p>
          <a:p>
            <a:pPr eaLnBrk="1" hangingPunct="1">
              <a:spcBef>
                <a:spcPct val="0"/>
              </a:spcBef>
            </a:pPr>
            <a:endParaRPr lang="en-US" altLang="en-US"/>
          </a:p>
          <a:p>
            <a:pPr eaLnBrk="1" hangingPunct="1">
              <a:spcBef>
                <a:spcPct val="0"/>
              </a:spcBef>
            </a:pPr>
            <a:r>
              <a:rPr lang="en-US" altLang="en-US"/>
              <a:t>Due to a change over in office staff, we have not yet completed our survey process of Alumni this spring.  These results are from our traditional BSN class that has been out of school six months. </a:t>
            </a:r>
          </a:p>
          <a:p>
            <a:pPr eaLnBrk="1" hangingPunct="1">
              <a:spcBef>
                <a:spcPct val="0"/>
              </a:spcBef>
            </a:pPr>
            <a:endParaRPr lang="en-US" altLang="en-US"/>
          </a:p>
          <a:p>
            <a:pPr eaLnBrk="1" hangingPunct="1">
              <a:spcBef>
                <a:spcPct val="0"/>
              </a:spcBef>
            </a:pPr>
            <a:r>
              <a:rPr lang="en-US" altLang="en-US">
                <a:solidFill>
                  <a:srgbClr val="FF0000"/>
                </a:solidFill>
              </a:rPr>
              <a:t>[Next slide for continued comments from this group.]</a:t>
            </a:r>
          </a:p>
        </p:txBody>
      </p:sp>
      <p:sp>
        <p:nvSpPr>
          <p:cNvPr id="52228" name="Slide Number Placeholder 3">
            <a:extLst>
              <a:ext uri="{FF2B5EF4-FFF2-40B4-BE49-F238E27FC236}">
                <a16:creationId xmlns:a16="http://schemas.microsoft.com/office/drawing/2014/main" id="{04D2DF55-F8D7-4287-AD59-9B4AD949E6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434591-7084-443C-A313-7BA306357AB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4D41C5AC-A60B-449E-B1A4-E21B59E096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84D83827-4DDF-4AFB-B8A6-CD45D54306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a survey of the 2017 graduates, </a:t>
            </a:r>
          </a:p>
          <a:p>
            <a:pPr eaLnBrk="1" hangingPunct="1">
              <a:spcBef>
                <a:spcPct val="0"/>
              </a:spcBef>
            </a:pPr>
            <a:endParaRPr lang="en-US" altLang="en-US"/>
          </a:p>
          <a:p>
            <a:pPr eaLnBrk="1" hangingPunct="1">
              <a:spcBef>
                <a:spcPct val="0"/>
              </a:spcBef>
            </a:pPr>
            <a:r>
              <a:rPr lang="en-US" altLang="en-US"/>
              <a:t>Due to a change over in office staff, we have not yet completed our survey process of Alumni this spring.  These results are from our traditional BSN class that has been out of school six months. </a:t>
            </a:r>
          </a:p>
          <a:p>
            <a:pPr eaLnBrk="1" hangingPunct="1">
              <a:spcBef>
                <a:spcPct val="0"/>
              </a:spcBef>
            </a:pPr>
            <a:endParaRPr lang="en-US" altLang="en-US"/>
          </a:p>
          <a:p>
            <a:pPr eaLnBrk="1" hangingPunct="1">
              <a:spcBef>
                <a:spcPct val="0"/>
              </a:spcBef>
            </a:pPr>
            <a:r>
              <a:rPr lang="en-US" altLang="en-US">
                <a:solidFill>
                  <a:srgbClr val="FF0000"/>
                </a:solidFill>
              </a:rPr>
              <a:t>[Next slide for continued comments from this group.]</a:t>
            </a:r>
          </a:p>
        </p:txBody>
      </p:sp>
      <p:sp>
        <p:nvSpPr>
          <p:cNvPr id="52228" name="Slide Number Placeholder 3">
            <a:extLst>
              <a:ext uri="{FF2B5EF4-FFF2-40B4-BE49-F238E27FC236}">
                <a16:creationId xmlns:a16="http://schemas.microsoft.com/office/drawing/2014/main" id="{04D2DF55-F8D7-4287-AD59-9B4AD949E6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434591-7084-443C-A313-7BA306357AB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4D41C5AC-A60B-449E-B1A4-E21B59E096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84D83827-4DDF-4AFB-B8A6-CD45D54306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a survey of the 2017 graduates, </a:t>
            </a:r>
          </a:p>
          <a:p>
            <a:pPr eaLnBrk="1" hangingPunct="1">
              <a:spcBef>
                <a:spcPct val="0"/>
              </a:spcBef>
            </a:pPr>
            <a:endParaRPr lang="en-US" altLang="en-US"/>
          </a:p>
          <a:p>
            <a:pPr eaLnBrk="1" hangingPunct="1">
              <a:spcBef>
                <a:spcPct val="0"/>
              </a:spcBef>
            </a:pPr>
            <a:r>
              <a:rPr lang="en-US" altLang="en-US"/>
              <a:t>Due to a change over in office staff, we have not yet completed our survey process of Alumni this spring.  These results are from our traditional BSN class that has been out of school six months. </a:t>
            </a:r>
          </a:p>
          <a:p>
            <a:pPr eaLnBrk="1" hangingPunct="1">
              <a:spcBef>
                <a:spcPct val="0"/>
              </a:spcBef>
            </a:pPr>
            <a:endParaRPr lang="en-US" altLang="en-US"/>
          </a:p>
          <a:p>
            <a:pPr eaLnBrk="1" hangingPunct="1">
              <a:spcBef>
                <a:spcPct val="0"/>
              </a:spcBef>
            </a:pPr>
            <a:r>
              <a:rPr lang="en-US" altLang="en-US">
                <a:solidFill>
                  <a:srgbClr val="FF0000"/>
                </a:solidFill>
              </a:rPr>
              <a:t>[Next slide for continued comments from this group.]</a:t>
            </a:r>
          </a:p>
        </p:txBody>
      </p:sp>
      <p:sp>
        <p:nvSpPr>
          <p:cNvPr id="52228" name="Slide Number Placeholder 3">
            <a:extLst>
              <a:ext uri="{FF2B5EF4-FFF2-40B4-BE49-F238E27FC236}">
                <a16:creationId xmlns:a16="http://schemas.microsoft.com/office/drawing/2014/main" id="{04D2DF55-F8D7-4287-AD59-9B4AD949E6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434591-7084-443C-A313-7BA306357AB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99027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0002E635-4655-47B1-AFBB-38155C238A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26CB81DD-522D-47DE-9335-230C90A29E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 realize we still have a great deal of work to do – and look forward to even more feedback from you to help us with strengthening the program. </a:t>
            </a:r>
          </a:p>
          <a:p>
            <a:pPr eaLnBrk="1" hangingPunct="1">
              <a:spcBef>
                <a:spcPct val="0"/>
              </a:spcBef>
            </a:pPr>
            <a:endParaRPr lang="en-US" altLang="en-US"/>
          </a:p>
          <a:p>
            <a:pPr eaLnBrk="1" hangingPunct="1">
              <a:spcBef>
                <a:spcPct val="0"/>
              </a:spcBef>
            </a:pPr>
            <a:endParaRPr lang="en-US" altLang="en-US"/>
          </a:p>
        </p:txBody>
      </p:sp>
      <p:sp>
        <p:nvSpPr>
          <p:cNvPr id="56324" name="Slide Number Placeholder 3">
            <a:extLst>
              <a:ext uri="{FF2B5EF4-FFF2-40B4-BE49-F238E27FC236}">
                <a16:creationId xmlns:a16="http://schemas.microsoft.com/office/drawing/2014/main" id="{18CA6685-3F8A-406A-805D-DA5A5D1977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96006E-0518-4B8F-8DD1-9A1FD290E58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9D6D8004-2B54-4380-8CB9-F9A8C34429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08AFC0BC-AD3C-4152-96A6-AB54A1EF5B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a:extLst>
              <a:ext uri="{FF2B5EF4-FFF2-40B4-BE49-F238E27FC236}">
                <a16:creationId xmlns:a16="http://schemas.microsoft.com/office/drawing/2014/main" id="{4E19E0B6-3311-444D-9E55-F3115073CD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4B94D3-594B-4D38-AFA7-454985992D4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DC0CB08-A8B9-4696-A0F9-1119D48A0F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5AF0F646-F5B8-4424-8A2A-63CB4ECADD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 are pleased to announce that 90% of our full time nursing faculty are now doctorally prepared – giving us the highest percentage of doctorally prepared nursing faculty in the state. </a:t>
            </a:r>
          </a:p>
          <a:p>
            <a:pPr eaLnBrk="1" hangingPunct="1">
              <a:spcBef>
                <a:spcPct val="0"/>
              </a:spcBef>
            </a:pPr>
            <a:endParaRPr lang="en-US" altLang="en-US"/>
          </a:p>
          <a:p>
            <a:pPr eaLnBrk="1" hangingPunct="1">
              <a:spcBef>
                <a:spcPct val="0"/>
              </a:spcBef>
            </a:pPr>
            <a:r>
              <a:rPr lang="en-US" altLang="en-US"/>
              <a:t>We have several new changes in the Division faculty and staff since our last meeting. Sandra Nigh- faculty from our University Center site retired this past summer and Dr Nikole Hicks was hired to be our new UC faculty member.  Dr Hicks’ come to us from the Yancey School of Nursing, Kentucky Christian University where she served as the Dean. She completed her BSN at the University of Iowa, her MSN at the University of Phoenix and her PhD at the University of Northern Colorado.  </a:t>
            </a:r>
          </a:p>
          <a:p>
            <a:pPr eaLnBrk="1" hangingPunct="1">
              <a:spcBef>
                <a:spcPct val="0"/>
              </a:spcBef>
            </a:pPr>
            <a:endParaRPr lang="en-US" altLang="en-US"/>
          </a:p>
          <a:p>
            <a:pPr eaLnBrk="1" hangingPunct="1">
              <a:spcBef>
                <a:spcPct val="0"/>
              </a:spcBef>
            </a:pPr>
            <a:r>
              <a:rPr lang="en-US" altLang="en-US"/>
              <a:t>Dr Courtney Ballina joined us as a full time faculty member in our BSN-to-DNP program.  Dr Ballina is an advanced practice registered nurse – licensed as a family nurse practitioner in Minnesota, Oklahoma and Wisconsin.  She has practiced as a full time FNP and continues to maintain a part-time practice.  She completed her BSN at the University of Wisconsin- EuClaire, her MSN as a Family Nurse Practitioner at Metropolitan State University in Minnesota and her DNP from Samford University. Dr Ballina teaches online in our DNP courses and she commutes to Alva no less than three times per year to work with our faculty and students. </a:t>
            </a:r>
          </a:p>
          <a:p>
            <a:pPr eaLnBrk="1" hangingPunct="1">
              <a:spcBef>
                <a:spcPct val="0"/>
              </a:spcBef>
            </a:pPr>
            <a:endParaRPr lang="en-US" altLang="en-US"/>
          </a:p>
          <a:p>
            <a:pPr eaLnBrk="1" hangingPunct="1">
              <a:spcBef>
                <a:spcPct val="0"/>
              </a:spcBef>
            </a:pPr>
            <a:r>
              <a:rPr lang="en-US" altLang="en-US"/>
              <a:t>Linda Banks- who worked in the Division of Nursing as an Administrative Assistant at both our Enid and Alva campuses left us in December to continue her education.  We were extremely fortunate to hire Pam Hess who joined us officially the first week of January. </a:t>
            </a:r>
          </a:p>
          <a:p>
            <a:pPr eaLnBrk="1" hangingPunct="1">
              <a:spcBef>
                <a:spcPct val="0"/>
              </a:spcBef>
            </a:pPr>
            <a:endParaRPr lang="en-US" altLang="en-US"/>
          </a:p>
          <a:p>
            <a:pPr eaLnBrk="1" hangingPunct="1">
              <a:spcBef>
                <a:spcPct val="0"/>
              </a:spcBef>
            </a:pPr>
            <a:r>
              <a:rPr lang="en-US" altLang="en-US"/>
              <a:t>The changes have not stopped.  </a:t>
            </a:r>
          </a:p>
          <a:p>
            <a:pPr eaLnBrk="1" hangingPunct="1">
              <a:spcBef>
                <a:spcPct val="0"/>
              </a:spcBef>
            </a:pPr>
            <a:endParaRPr lang="en-US" altLang="en-US"/>
          </a:p>
          <a:p>
            <a:pPr eaLnBrk="1" hangingPunct="1">
              <a:spcBef>
                <a:spcPct val="0"/>
              </a:spcBef>
            </a:pPr>
            <a:r>
              <a:rPr lang="en-US" altLang="en-US"/>
              <a:t>Unfortunately for us, We are losing Dr Cheryl Kent – who has served  as the Assistant Chair of the Enid campus to retirement!  Angie Henson – the Administrative Assistant for the DNP program is leaving us at the end of June as her family relocates for her husband’s ministry work.   We certainly are going to feel the loss of these two members of our team.</a:t>
            </a:r>
          </a:p>
          <a:p>
            <a:pPr eaLnBrk="1" hangingPunct="1">
              <a:spcBef>
                <a:spcPct val="0"/>
              </a:spcBef>
            </a:pPr>
            <a:endParaRPr lang="en-US" altLang="en-US"/>
          </a:p>
        </p:txBody>
      </p:sp>
      <p:sp>
        <p:nvSpPr>
          <p:cNvPr id="12292" name="Slide Number Placeholder 3">
            <a:extLst>
              <a:ext uri="{FF2B5EF4-FFF2-40B4-BE49-F238E27FC236}">
                <a16:creationId xmlns:a16="http://schemas.microsoft.com/office/drawing/2014/main" id="{80FF7F75-BAFD-44A9-B6D4-99741EA830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BF65F6-3C49-4A16-AD74-441B9B17B65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9BC3016-D257-4F1C-BB79-7566BC6F2F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7433E82B-D6B7-4A20-BE18-316E9D4309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However, along with those changes, we are pleased to announce that we have two new faculty members joining us in August 2018. </a:t>
            </a:r>
          </a:p>
          <a:p>
            <a:pPr eaLnBrk="1" hangingPunct="1"/>
            <a:r>
              <a:rPr lang="en-US" altLang="en-US"/>
              <a:t> </a:t>
            </a:r>
          </a:p>
          <a:p>
            <a:pPr eaLnBrk="1" hangingPunct="1"/>
            <a:r>
              <a:rPr lang="en-US" altLang="en-US"/>
              <a:t>Mrs. Heidi Ritchie is returning to teach at Northwestern after a hiatus to care for her young children. She is now completing a year of teaching for NOC.  She earned her BSN at Nebraska Weslayan University and her Masters of Science in Nursing from the University of NO Colorado.  She will be re- joining us on our Enid campus. </a:t>
            </a:r>
          </a:p>
          <a:p>
            <a:pPr eaLnBrk="1" hangingPunct="1"/>
            <a:endParaRPr lang="en-US" altLang="en-US"/>
          </a:p>
          <a:p>
            <a:pPr eaLnBrk="1" hangingPunct="1"/>
            <a:r>
              <a:rPr lang="en-US" altLang="en-US"/>
              <a:t>Dr Sara McCumber is joining as a full time faculty member in our BSN-to-DNP Program.  She is currently the director of the Nurse Practitioner program at the College of St Scholastica in Deluth MN. She is licensed as an APRN – Family Nurse Practitioner in Minnesota and Wisconsin.  She has maintained her clinical practice in an Adult- Gero setting.  Her DNP is from the University of MN. She completed post- Master’s certificates as both a FNP and ANP from the College of St Scholastica.  Her MS in Nursing is from the University of MN and Sse was a graduate from the St Lukes School of Nursing in Deluth MN. Dr McCumber will teach online in our DNP courses and she also will commute to Alva no less than three times per year to work with our faculty and students. </a:t>
            </a:r>
          </a:p>
        </p:txBody>
      </p:sp>
      <p:sp>
        <p:nvSpPr>
          <p:cNvPr id="4" name="Slide Number Placeholder 3">
            <a:extLst>
              <a:ext uri="{FF2B5EF4-FFF2-40B4-BE49-F238E27FC236}">
                <a16:creationId xmlns:a16="http://schemas.microsoft.com/office/drawing/2014/main" id="{BE475AC9-C670-42C1-B114-437D9D65EAD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83AA8-31E7-40B6-8A6C-34C8296358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9B2CD612-717F-4422-ACCD-58BC0C1976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B2A7A5B-491A-4ECE-A049-79B4DE6377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 have had a busy year in the Division of Nursing.  </a:t>
            </a:r>
          </a:p>
          <a:p>
            <a:pPr eaLnBrk="1" hangingPunct="1">
              <a:spcBef>
                <a:spcPct val="0"/>
              </a:spcBef>
            </a:pPr>
            <a:endParaRPr lang="en-US" altLang="en-US"/>
          </a:p>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95C56DCA-60D8-4D37-8E47-A783072065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9E7D2C-6CFC-4CAB-A17E-FF8CFA1624C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ED54576-A77D-4B9F-A292-0902A14C5E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D8A7B87-EF30-4379-93FA-EADAEEA5C2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November, the Division of Nursing signed a Memorandum of Understanding with the Medical Group at Vance Air Force Base.  This agreement provides additional clinical experience opportunities for our students on base and provides practice lab experience for the Air Force medical group staff to practice competencies.  We have had students on base this semester in several courses and look forward to future experiences.</a:t>
            </a:r>
          </a:p>
        </p:txBody>
      </p:sp>
      <p:sp>
        <p:nvSpPr>
          <p:cNvPr id="18436" name="Slide Number Placeholder 3">
            <a:extLst>
              <a:ext uri="{FF2B5EF4-FFF2-40B4-BE49-F238E27FC236}">
                <a16:creationId xmlns:a16="http://schemas.microsoft.com/office/drawing/2014/main" id="{32F44008-C5D0-4C6E-8A44-1FB7C2DCB9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57770D-70A8-4542-9B90-E3E70CDE37B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C765109-0EAF-447F-A1D1-57EC50F785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7D6EB2E4-B146-4148-91D6-6E4A2E5C11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 continue to seek out opportunities for Interprofessional education and collaboration.  </a:t>
            </a:r>
          </a:p>
          <a:p>
            <a:pPr eaLnBrk="1" hangingPunct="1">
              <a:spcBef>
                <a:spcPct val="0"/>
              </a:spcBef>
            </a:pPr>
            <a:endParaRPr lang="en-US" altLang="en-US"/>
          </a:p>
          <a:p>
            <a:pPr eaLnBrk="1" hangingPunct="1">
              <a:spcBef>
                <a:spcPct val="0"/>
              </a:spcBef>
            </a:pPr>
            <a:r>
              <a:rPr lang="en-US" altLang="en-US"/>
              <a:t>Several of our nursing faculty are working with the Athletic department on refining the Concussion protocol and assessment of injured athletes.  Our Advanced Practice Nurse faculty are assisting with the Athletic physical examinations. </a:t>
            </a:r>
          </a:p>
          <a:p>
            <a:pPr eaLnBrk="1" hangingPunct="1">
              <a:spcBef>
                <a:spcPct val="0"/>
              </a:spcBef>
            </a:pPr>
            <a:endParaRPr lang="en-US" altLang="en-US"/>
          </a:p>
          <a:p>
            <a:pPr eaLnBrk="1" hangingPunct="1">
              <a:spcBef>
                <a:spcPct val="0"/>
              </a:spcBef>
            </a:pPr>
            <a:r>
              <a:rPr lang="en-US" altLang="en-US"/>
              <a:t>We were selected to partner with the OSU Health Science Center’s AHEC Scholars program for Interprofessional education with medical students and residents from Oklahoma State University.</a:t>
            </a:r>
          </a:p>
          <a:p>
            <a:pPr eaLnBrk="1" hangingPunct="1">
              <a:spcBef>
                <a:spcPct val="0"/>
              </a:spcBef>
            </a:pPr>
            <a:endParaRPr lang="en-US" altLang="en-US"/>
          </a:p>
          <a:p>
            <a:pPr eaLnBrk="1" hangingPunct="1">
              <a:spcBef>
                <a:spcPct val="0"/>
              </a:spcBef>
            </a:pPr>
            <a:r>
              <a:rPr lang="en-US" altLang="en-US"/>
              <a:t> We area also collaborating in the “Power of Orange” event in Enid this June where we have teamed up with OSU Health Science Center to attract high school students to health career opportunities. </a:t>
            </a:r>
          </a:p>
        </p:txBody>
      </p:sp>
      <p:sp>
        <p:nvSpPr>
          <p:cNvPr id="20484" name="Slide Number Placeholder 3">
            <a:extLst>
              <a:ext uri="{FF2B5EF4-FFF2-40B4-BE49-F238E27FC236}">
                <a16:creationId xmlns:a16="http://schemas.microsoft.com/office/drawing/2014/main" id="{69CA9377-3F21-41EB-9EAC-2EAD1E2DD7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FB0718-32A0-464A-8839-9C188593F13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0FF2932-75F4-4088-96CD-9E4AA51E6B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2455C5BC-40BC-4D9A-81B2-E387B74F78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Our Summer mash camp program entered its third year last summer with a total of 48  students participating in the experience.</a:t>
            </a:r>
          </a:p>
          <a:p>
            <a:pPr eaLnBrk="1" hangingPunct="1">
              <a:spcBef>
                <a:spcPct val="0"/>
              </a:spcBef>
            </a:pPr>
            <a:endParaRPr lang="en-US" altLang="en-US"/>
          </a:p>
          <a:p>
            <a:pPr eaLnBrk="1" hangingPunct="1">
              <a:spcBef>
                <a:spcPct val="0"/>
              </a:spcBef>
            </a:pPr>
            <a:r>
              <a:rPr lang="en-US" altLang="en-US"/>
              <a:t>This past summer , we implemented the second phase.  In the second phase, we targeted the students from our first MASH camp session to return for a one day experience.  They were introduced to a variety of health-related concepts that morning including HIPAA regulations and Blood Borne Pathogen precautions.  That same afternoon, each student participated in their choice of a job-shadowing experience.  They worked with health care providers around the region and returned to campus that evening for a dinner. Some of our senior nursing students collected data from the participants to measure the impact of the session. </a:t>
            </a:r>
          </a:p>
          <a:p>
            <a:pPr eaLnBrk="1" hangingPunct="1">
              <a:spcBef>
                <a:spcPct val="0"/>
              </a:spcBef>
            </a:pPr>
            <a:endParaRPr lang="en-US" altLang="en-US"/>
          </a:p>
          <a:p>
            <a:pPr eaLnBrk="1" hangingPunct="1">
              <a:spcBef>
                <a:spcPct val="0"/>
              </a:spcBef>
            </a:pPr>
            <a:r>
              <a:rPr lang="en-US" altLang="en-US"/>
              <a:t>Results continue to demonstrate the value of this experience for this age-group and we will continue to monitor the cohorts for their post-high school education choices. </a:t>
            </a:r>
          </a:p>
        </p:txBody>
      </p:sp>
      <p:sp>
        <p:nvSpPr>
          <p:cNvPr id="22532" name="Slide Number Placeholder 3">
            <a:extLst>
              <a:ext uri="{FF2B5EF4-FFF2-40B4-BE49-F238E27FC236}">
                <a16:creationId xmlns:a16="http://schemas.microsoft.com/office/drawing/2014/main" id="{484BBA4E-B577-4A97-B560-377BAAFE44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EDCC6F-2EC4-4B92-A99E-425FF6F2CF5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A786168-EB13-4A2D-9CEA-D7D861BAEF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175632C5-6DA4-485D-8993-F609E78BEF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32585AAF-9C88-4941-A77A-EB0883E07D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06D619-B762-4151-A14F-B633744C674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96277C-BFE2-4153-A9E1-759CB2FAC1F7}"/>
              </a:ext>
            </a:extLst>
          </p:cNvPr>
          <p:cNvSpPr/>
          <p:nvPr/>
        </p:nvSpPr>
        <p:spPr>
          <a:xfrm>
            <a:off x="1037167"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Rectangle 4">
            <a:extLst>
              <a:ext uri="{FF2B5EF4-FFF2-40B4-BE49-F238E27FC236}">
                <a16:creationId xmlns:a16="http://schemas.microsoft.com/office/drawing/2014/main" id="{DFA92601-A84A-469F-B43D-F83FE92A0155}"/>
              </a:ext>
            </a:extLst>
          </p:cNvPr>
          <p:cNvSpPr/>
          <p:nvPr/>
        </p:nvSpPr>
        <p:spPr>
          <a:xfrm>
            <a:off x="1037167" y="6172200"/>
            <a:ext cx="100584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99B00034-B71E-41BA-A1AD-30E7D877ED53}"/>
              </a:ext>
            </a:extLst>
          </p:cNvPr>
          <p:cNvSpPr>
            <a:spLocks noGrp="1"/>
          </p:cNvSpPr>
          <p:nvPr>
            <p:ph type="dt" sz="half" idx="10"/>
          </p:nvPr>
        </p:nvSpPr>
        <p:spPr/>
        <p:txBody>
          <a:bodyPr/>
          <a:lstStyle>
            <a:lvl1pPr>
              <a:defRPr/>
            </a:lvl1pPr>
          </a:lstStyle>
          <a:p>
            <a:pPr>
              <a:defRPr/>
            </a:pPr>
            <a:fld id="{7EFB1B6D-1CB1-48F6-B571-141E2C25F3D2}" type="datetimeFigureOut">
              <a:rPr lang="en-US"/>
              <a:pPr>
                <a:defRPr/>
              </a:pPr>
              <a:t>1/6/2019</a:t>
            </a:fld>
            <a:endParaRPr lang="en-US"/>
          </a:p>
        </p:txBody>
      </p:sp>
      <p:sp>
        <p:nvSpPr>
          <p:cNvPr id="7" name="Footer Placeholder 4">
            <a:extLst>
              <a:ext uri="{FF2B5EF4-FFF2-40B4-BE49-F238E27FC236}">
                <a16:creationId xmlns:a16="http://schemas.microsoft.com/office/drawing/2014/main" id="{5AFE0C62-FD15-4B0D-A09C-BD5E794F8AA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39365861-BF78-4872-8CB4-C36DE5429ADC}"/>
              </a:ext>
            </a:extLst>
          </p:cNvPr>
          <p:cNvSpPr>
            <a:spLocks noGrp="1"/>
          </p:cNvSpPr>
          <p:nvPr>
            <p:ph type="sldNum" sz="quarter" idx="12"/>
          </p:nvPr>
        </p:nvSpPr>
        <p:spPr/>
        <p:txBody>
          <a:bodyPr/>
          <a:lstStyle>
            <a:lvl1pPr>
              <a:defRPr/>
            </a:lvl1pPr>
          </a:lstStyle>
          <a:p>
            <a:pPr>
              <a:defRPr/>
            </a:pPr>
            <a:fld id="{595E9060-BC41-43BA-826C-D83429D25A3D}" type="slidenum">
              <a:rPr lang="en-US"/>
              <a:pPr>
                <a:defRPr/>
              </a:pPr>
              <a:t>‹#›</a:t>
            </a:fld>
            <a:endParaRPr lang="en-US"/>
          </a:p>
        </p:txBody>
      </p:sp>
    </p:spTree>
    <p:extLst>
      <p:ext uri="{BB962C8B-B14F-4D97-AF65-F5344CB8AC3E}">
        <p14:creationId xmlns:p14="http://schemas.microsoft.com/office/powerpoint/2010/main" val="1265438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BE45B6-0BD1-49D8-A97A-F46C52B4EAE7}"/>
              </a:ext>
            </a:extLst>
          </p:cNvPr>
          <p:cNvSpPr>
            <a:spLocks noGrp="1"/>
          </p:cNvSpPr>
          <p:nvPr>
            <p:ph type="dt" sz="half" idx="10"/>
          </p:nvPr>
        </p:nvSpPr>
        <p:spPr/>
        <p:txBody>
          <a:bodyPr/>
          <a:lstStyle>
            <a:lvl1pPr>
              <a:defRPr/>
            </a:lvl1pPr>
          </a:lstStyle>
          <a:p>
            <a:pPr>
              <a:defRPr/>
            </a:pPr>
            <a:fld id="{71C87158-4BD9-421C-8042-20C56BFCCD00}" type="datetimeFigureOut">
              <a:rPr lang="en-US"/>
              <a:pPr>
                <a:defRPr/>
              </a:pPr>
              <a:t>1/6/2019</a:t>
            </a:fld>
            <a:endParaRPr lang="en-US"/>
          </a:p>
        </p:txBody>
      </p:sp>
      <p:sp>
        <p:nvSpPr>
          <p:cNvPr id="5" name="Footer Placeholder 4">
            <a:extLst>
              <a:ext uri="{FF2B5EF4-FFF2-40B4-BE49-F238E27FC236}">
                <a16:creationId xmlns:a16="http://schemas.microsoft.com/office/drawing/2014/main" id="{04CD50A2-C461-4958-9B1D-65D2E04A96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6B9B6B-29DE-405C-9D17-68E0B223BF4C}"/>
              </a:ext>
            </a:extLst>
          </p:cNvPr>
          <p:cNvSpPr>
            <a:spLocks noGrp="1"/>
          </p:cNvSpPr>
          <p:nvPr>
            <p:ph type="sldNum" sz="quarter" idx="12"/>
          </p:nvPr>
        </p:nvSpPr>
        <p:spPr/>
        <p:txBody>
          <a:bodyPr/>
          <a:lstStyle>
            <a:lvl1pPr>
              <a:defRPr/>
            </a:lvl1pPr>
          </a:lstStyle>
          <a:p>
            <a:pPr>
              <a:defRPr/>
            </a:pPr>
            <a:fld id="{DEC31CEB-AD28-44E9-BEFD-21C16E49355A}" type="slidenum">
              <a:rPr lang="en-US"/>
              <a:pPr>
                <a:defRPr/>
              </a:pPr>
              <a:t>‹#›</a:t>
            </a:fld>
            <a:endParaRPr lang="en-US"/>
          </a:p>
        </p:txBody>
      </p:sp>
    </p:spTree>
    <p:extLst>
      <p:ext uri="{BB962C8B-B14F-4D97-AF65-F5344CB8AC3E}">
        <p14:creationId xmlns:p14="http://schemas.microsoft.com/office/powerpoint/2010/main" val="2109480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BA5754-2B75-4F15-8D03-F58086024BDE}"/>
              </a:ext>
            </a:extLst>
          </p:cNvPr>
          <p:cNvSpPr>
            <a:spLocks noGrp="1"/>
          </p:cNvSpPr>
          <p:nvPr>
            <p:ph type="dt" sz="half" idx="10"/>
          </p:nvPr>
        </p:nvSpPr>
        <p:spPr/>
        <p:txBody>
          <a:bodyPr/>
          <a:lstStyle>
            <a:lvl1pPr>
              <a:defRPr/>
            </a:lvl1pPr>
          </a:lstStyle>
          <a:p>
            <a:pPr>
              <a:defRPr/>
            </a:pPr>
            <a:fld id="{26D1D2C9-1A3B-4C88-AF5F-A75DEFB5EDF6}" type="datetimeFigureOut">
              <a:rPr lang="en-US"/>
              <a:pPr>
                <a:defRPr/>
              </a:pPr>
              <a:t>1/6/2019</a:t>
            </a:fld>
            <a:endParaRPr lang="en-US"/>
          </a:p>
        </p:txBody>
      </p:sp>
      <p:sp>
        <p:nvSpPr>
          <p:cNvPr id="5" name="Footer Placeholder 4">
            <a:extLst>
              <a:ext uri="{FF2B5EF4-FFF2-40B4-BE49-F238E27FC236}">
                <a16:creationId xmlns:a16="http://schemas.microsoft.com/office/drawing/2014/main" id="{81757E1E-C11C-4B9C-B961-3280C92075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41DDFB0-1191-4B2A-951F-68F393CB27B9}"/>
              </a:ext>
            </a:extLst>
          </p:cNvPr>
          <p:cNvSpPr>
            <a:spLocks noGrp="1"/>
          </p:cNvSpPr>
          <p:nvPr>
            <p:ph type="sldNum" sz="quarter" idx="12"/>
          </p:nvPr>
        </p:nvSpPr>
        <p:spPr/>
        <p:txBody>
          <a:bodyPr/>
          <a:lstStyle>
            <a:lvl1pPr>
              <a:defRPr/>
            </a:lvl1pPr>
          </a:lstStyle>
          <a:p>
            <a:pPr>
              <a:defRPr/>
            </a:pPr>
            <a:fld id="{2975D4AA-9F0C-44B4-AD41-B66F4C2EF441}" type="slidenum">
              <a:rPr lang="en-US"/>
              <a:pPr>
                <a:defRPr/>
              </a:pPr>
              <a:t>‹#›</a:t>
            </a:fld>
            <a:endParaRPr lang="en-US"/>
          </a:p>
        </p:txBody>
      </p:sp>
    </p:spTree>
    <p:extLst>
      <p:ext uri="{BB962C8B-B14F-4D97-AF65-F5344CB8AC3E}">
        <p14:creationId xmlns:p14="http://schemas.microsoft.com/office/powerpoint/2010/main" val="2073981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12BDD-EB80-4CB1-8994-E030710FAB34}"/>
              </a:ext>
            </a:extLst>
          </p:cNvPr>
          <p:cNvSpPr>
            <a:spLocks noGrp="1"/>
          </p:cNvSpPr>
          <p:nvPr>
            <p:ph type="dt" sz="half" idx="10"/>
          </p:nvPr>
        </p:nvSpPr>
        <p:spPr/>
        <p:txBody>
          <a:bodyPr/>
          <a:lstStyle>
            <a:lvl1pPr>
              <a:defRPr/>
            </a:lvl1pPr>
          </a:lstStyle>
          <a:p>
            <a:pPr>
              <a:defRPr/>
            </a:pPr>
            <a:fld id="{517C01B3-0C68-4D3C-B499-A2362916A86A}" type="datetimeFigureOut">
              <a:rPr lang="en-US"/>
              <a:pPr>
                <a:defRPr/>
              </a:pPr>
              <a:t>1/6/2019</a:t>
            </a:fld>
            <a:endParaRPr lang="en-US"/>
          </a:p>
        </p:txBody>
      </p:sp>
      <p:sp>
        <p:nvSpPr>
          <p:cNvPr id="5" name="Footer Placeholder 4">
            <a:extLst>
              <a:ext uri="{FF2B5EF4-FFF2-40B4-BE49-F238E27FC236}">
                <a16:creationId xmlns:a16="http://schemas.microsoft.com/office/drawing/2014/main" id="{55A528DF-4CE4-4496-B9C9-8386DE7FCB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456E692-A5D4-4EBA-8F96-4393F4686CAE}"/>
              </a:ext>
            </a:extLst>
          </p:cNvPr>
          <p:cNvSpPr>
            <a:spLocks noGrp="1"/>
          </p:cNvSpPr>
          <p:nvPr>
            <p:ph type="sldNum" sz="quarter" idx="12"/>
          </p:nvPr>
        </p:nvSpPr>
        <p:spPr/>
        <p:txBody>
          <a:bodyPr/>
          <a:lstStyle>
            <a:lvl1pPr>
              <a:defRPr/>
            </a:lvl1pPr>
          </a:lstStyle>
          <a:p>
            <a:pPr>
              <a:defRPr/>
            </a:pPr>
            <a:fld id="{58EF8E2C-C18E-45F7-87F1-EA8D685A2423}" type="slidenum">
              <a:rPr lang="en-US"/>
              <a:pPr>
                <a:defRPr/>
              </a:pPr>
              <a:t>‹#›</a:t>
            </a:fld>
            <a:endParaRPr lang="en-US"/>
          </a:p>
        </p:txBody>
      </p:sp>
    </p:spTree>
    <p:extLst>
      <p:ext uri="{BB962C8B-B14F-4D97-AF65-F5344CB8AC3E}">
        <p14:creationId xmlns:p14="http://schemas.microsoft.com/office/powerpoint/2010/main" val="38073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123AD5-E330-46B6-8AA3-65CDA2280BFF}"/>
              </a:ext>
            </a:extLst>
          </p:cNvPr>
          <p:cNvSpPr/>
          <p:nvPr/>
        </p:nvSpPr>
        <p:spPr>
          <a:xfrm>
            <a:off x="1037167"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Rectangle 4">
            <a:extLst>
              <a:ext uri="{FF2B5EF4-FFF2-40B4-BE49-F238E27FC236}">
                <a16:creationId xmlns:a16="http://schemas.microsoft.com/office/drawing/2014/main" id="{AFBAC975-2E68-41BF-8776-C0F90C10ACAA}"/>
              </a:ext>
            </a:extLst>
          </p:cNvPr>
          <p:cNvSpPr/>
          <p:nvPr/>
        </p:nvSpPr>
        <p:spPr>
          <a:xfrm>
            <a:off x="1037167" y="6172200"/>
            <a:ext cx="100584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 name="Title 1"/>
          <p:cNvSpPr>
            <a:spLocks noGrp="1"/>
          </p:cNvSpPr>
          <p:nvPr>
            <p:ph type="title"/>
          </p:nvPr>
        </p:nvSpPr>
        <p:spPr>
          <a:xfrm>
            <a:off x="1016000" y="3276600"/>
            <a:ext cx="10058400" cy="1676400"/>
          </a:xfrm>
        </p:spPr>
        <p:txBody>
          <a:bodyPr/>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8B9299FB-61CA-4DFC-A98E-656531261D8A}"/>
              </a:ext>
            </a:extLst>
          </p:cNvPr>
          <p:cNvSpPr>
            <a:spLocks noGrp="1"/>
          </p:cNvSpPr>
          <p:nvPr>
            <p:ph type="dt" sz="half" idx="10"/>
          </p:nvPr>
        </p:nvSpPr>
        <p:spPr/>
        <p:txBody>
          <a:bodyPr/>
          <a:lstStyle>
            <a:lvl1pPr>
              <a:defRPr/>
            </a:lvl1pPr>
          </a:lstStyle>
          <a:p>
            <a:pPr>
              <a:defRPr/>
            </a:pPr>
            <a:fld id="{A3D416C1-37E5-45C2-BBE7-F82BE4C7F201}" type="datetimeFigureOut">
              <a:rPr lang="en-US"/>
              <a:pPr>
                <a:defRPr/>
              </a:pPr>
              <a:t>1/6/2019</a:t>
            </a:fld>
            <a:endParaRPr lang="en-US"/>
          </a:p>
        </p:txBody>
      </p:sp>
      <p:sp>
        <p:nvSpPr>
          <p:cNvPr id="7" name="Footer Placeholder 4">
            <a:extLst>
              <a:ext uri="{FF2B5EF4-FFF2-40B4-BE49-F238E27FC236}">
                <a16:creationId xmlns:a16="http://schemas.microsoft.com/office/drawing/2014/main" id="{92C42E2E-403E-4597-A6BF-A56DB397A89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35E1B0C1-FE17-4E19-BD37-FADBAF948F87}"/>
              </a:ext>
            </a:extLst>
          </p:cNvPr>
          <p:cNvSpPr>
            <a:spLocks noGrp="1"/>
          </p:cNvSpPr>
          <p:nvPr>
            <p:ph type="sldNum" sz="quarter" idx="12"/>
          </p:nvPr>
        </p:nvSpPr>
        <p:spPr/>
        <p:txBody>
          <a:bodyPr/>
          <a:lstStyle>
            <a:lvl1pPr>
              <a:defRPr/>
            </a:lvl1pPr>
          </a:lstStyle>
          <a:p>
            <a:pPr>
              <a:defRPr/>
            </a:pPr>
            <a:fld id="{86D51A63-E808-49B7-B52A-45A4F375ACE3}" type="slidenum">
              <a:rPr lang="en-US"/>
              <a:pPr>
                <a:defRPr/>
              </a:pPr>
              <a:t>‹#›</a:t>
            </a:fld>
            <a:endParaRPr lang="en-US"/>
          </a:p>
        </p:txBody>
      </p:sp>
    </p:spTree>
    <p:extLst>
      <p:ext uri="{BB962C8B-B14F-4D97-AF65-F5344CB8AC3E}">
        <p14:creationId xmlns:p14="http://schemas.microsoft.com/office/powerpoint/2010/main" val="41731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3E180F-2BF4-4F54-9DCA-75BFAB16B0B5}"/>
              </a:ext>
            </a:extLst>
          </p:cNvPr>
          <p:cNvSpPr>
            <a:spLocks noGrp="1"/>
          </p:cNvSpPr>
          <p:nvPr>
            <p:ph type="dt" sz="half" idx="10"/>
          </p:nvPr>
        </p:nvSpPr>
        <p:spPr/>
        <p:txBody>
          <a:bodyPr/>
          <a:lstStyle>
            <a:lvl1pPr>
              <a:defRPr/>
            </a:lvl1pPr>
          </a:lstStyle>
          <a:p>
            <a:pPr>
              <a:defRPr/>
            </a:pPr>
            <a:fld id="{CA55114A-E5E6-474A-9AD6-821F74542A95}" type="datetimeFigureOut">
              <a:rPr lang="en-US"/>
              <a:pPr>
                <a:defRPr/>
              </a:pPr>
              <a:t>1/6/2019</a:t>
            </a:fld>
            <a:endParaRPr lang="en-US"/>
          </a:p>
        </p:txBody>
      </p:sp>
      <p:sp>
        <p:nvSpPr>
          <p:cNvPr id="6" name="Footer Placeholder 4">
            <a:extLst>
              <a:ext uri="{FF2B5EF4-FFF2-40B4-BE49-F238E27FC236}">
                <a16:creationId xmlns:a16="http://schemas.microsoft.com/office/drawing/2014/main" id="{90E42AF3-1374-4F30-9064-8502D1627F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E4D6093-A495-404F-9878-9C217E215DDA}"/>
              </a:ext>
            </a:extLst>
          </p:cNvPr>
          <p:cNvSpPr>
            <a:spLocks noGrp="1"/>
          </p:cNvSpPr>
          <p:nvPr>
            <p:ph type="sldNum" sz="quarter" idx="12"/>
          </p:nvPr>
        </p:nvSpPr>
        <p:spPr/>
        <p:txBody>
          <a:bodyPr/>
          <a:lstStyle>
            <a:lvl1pPr>
              <a:defRPr/>
            </a:lvl1pPr>
          </a:lstStyle>
          <a:p>
            <a:pPr>
              <a:defRPr/>
            </a:pPr>
            <a:fld id="{33B5F132-BAD9-49FB-8982-06E823004689}" type="slidenum">
              <a:rPr lang="en-US"/>
              <a:pPr>
                <a:defRPr/>
              </a:pPr>
              <a:t>‹#›</a:t>
            </a:fld>
            <a:endParaRPr lang="en-US"/>
          </a:p>
        </p:txBody>
      </p:sp>
    </p:spTree>
    <p:extLst>
      <p:ext uri="{BB962C8B-B14F-4D97-AF65-F5344CB8AC3E}">
        <p14:creationId xmlns:p14="http://schemas.microsoft.com/office/powerpoint/2010/main" val="332259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B7CB6B9-9316-46A4-9E82-266203FA52F0}"/>
              </a:ext>
            </a:extLst>
          </p:cNvPr>
          <p:cNvCxnSpPr/>
          <p:nvPr/>
        </p:nvCxnSpPr>
        <p:spPr>
          <a:xfrm>
            <a:off x="1011767" y="1249364"/>
            <a:ext cx="48768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195A8C0-303F-412E-822C-E571DB2DC027}"/>
              </a:ext>
            </a:extLst>
          </p:cNvPr>
          <p:cNvCxnSpPr/>
          <p:nvPr/>
        </p:nvCxnSpPr>
        <p:spPr>
          <a:xfrm>
            <a:off x="6193367" y="1249364"/>
            <a:ext cx="48768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11936" y="1329264"/>
            <a:ext cx="48768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36" y="1329264"/>
            <a:ext cx="48768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ADDADEB0-9B90-4EAA-813D-F0C2DD797E22}"/>
              </a:ext>
            </a:extLst>
          </p:cNvPr>
          <p:cNvSpPr>
            <a:spLocks noGrp="1"/>
          </p:cNvSpPr>
          <p:nvPr>
            <p:ph type="dt" sz="half" idx="10"/>
          </p:nvPr>
        </p:nvSpPr>
        <p:spPr/>
        <p:txBody>
          <a:bodyPr/>
          <a:lstStyle>
            <a:lvl1pPr>
              <a:defRPr/>
            </a:lvl1pPr>
          </a:lstStyle>
          <a:p>
            <a:pPr>
              <a:defRPr/>
            </a:pPr>
            <a:fld id="{96367FC3-27AB-4656-8505-F247CB192C3E}" type="datetimeFigureOut">
              <a:rPr lang="en-US"/>
              <a:pPr>
                <a:defRPr/>
              </a:pPr>
              <a:t>1/6/2019</a:t>
            </a:fld>
            <a:endParaRPr lang="en-US"/>
          </a:p>
        </p:txBody>
      </p:sp>
      <p:sp>
        <p:nvSpPr>
          <p:cNvPr id="10" name="Footer Placeholder 7">
            <a:extLst>
              <a:ext uri="{FF2B5EF4-FFF2-40B4-BE49-F238E27FC236}">
                <a16:creationId xmlns:a16="http://schemas.microsoft.com/office/drawing/2014/main" id="{70B9DC11-F633-4870-B0E8-FEC2551427FD}"/>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8">
            <a:extLst>
              <a:ext uri="{FF2B5EF4-FFF2-40B4-BE49-F238E27FC236}">
                <a16:creationId xmlns:a16="http://schemas.microsoft.com/office/drawing/2014/main" id="{5072F698-FB8A-4FA3-8C2E-55D91F7B8465}"/>
              </a:ext>
            </a:extLst>
          </p:cNvPr>
          <p:cNvSpPr>
            <a:spLocks noGrp="1"/>
          </p:cNvSpPr>
          <p:nvPr>
            <p:ph type="sldNum" sz="quarter" idx="12"/>
          </p:nvPr>
        </p:nvSpPr>
        <p:spPr/>
        <p:txBody>
          <a:bodyPr/>
          <a:lstStyle>
            <a:lvl1pPr>
              <a:defRPr/>
            </a:lvl1pPr>
          </a:lstStyle>
          <a:p>
            <a:pPr>
              <a:defRPr/>
            </a:pPr>
            <a:fld id="{40014BF2-6D31-4824-87E4-9E49406E5BDB}" type="slidenum">
              <a:rPr lang="en-US"/>
              <a:pPr>
                <a:defRPr/>
              </a:pPr>
              <a:t>‹#›</a:t>
            </a:fld>
            <a:endParaRPr lang="en-US"/>
          </a:p>
        </p:txBody>
      </p:sp>
    </p:spTree>
    <p:extLst>
      <p:ext uri="{BB962C8B-B14F-4D97-AF65-F5344CB8AC3E}">
        <p14:creationId xmlns:p14="http://schemas.microsoft.com/office/powerpoint/2010/main" val="2919700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0C6F04BE-CE77-42AA-8B4B-24DB6BF496F5}"/>
              </a:ext>
            </a:extLst>
          </p:cNvPr>
          <p:cNvSpPr>
            <a:spLocks noGrp="1"/>
          </p:cNvSpPr>
          <p:nvPr>
            <p:ph type="dt" sz="half" idx="10"/>
          </p:nvPr>
        </p:nvSpPr>
        <p:spPr/>
        <p:txBody>
          <a:bodyPr/>
          <a:lstStyle>
            <a:lvl1pPr>
              <a:defRPr/>
            </a:lvl1pPr>
          </a:lstStyle>
          <a:p>
            <a:pPr>
              <a:defRPr/>
            </a:pPr>
            <a:fld id="{FA46AEB7-65ED-40D6-8FC8-7C99C099B677}" type="datetimeFigureOut">
              <a:rPr lang="en-US"/>
              <a:pPr>
                <a:defRPr/>
              </a:pPr>
              <a:t>1/6/2019</a:t>
            </a:fld>
            <a:endParaRPr lang="en-US"/>
          </a:p>
        </p:txBody>
      </p:sp>
      <p:sp>
        <p:nvSpPr>
          <p:cNvPr id="4" name="Footer Placeholder 4">
            <a:extLst>
              <a:ext uri="{FF2B5EF4-FFF2-40B4-BE49-F238E27FC236}">
                <a16:creationId xmlns:a16="http://schemas.microsoft.com/office/drawing/2014/main" id="{392A2D88-5DC7-4782-B500-926B31E908E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56F19C0-5D36-48B7-A75A-2A1138AE0DCF}"/>
              </a:ext>
            </a:extLst>
          </p:cNvPr>
          <p:cNvSpPr>
            <a:spLocks noGrp="1"/>
          </p:cNvSpPr>
          <p:nvPr>
            <p:ph type="sldNum" sz="quarter" idx="12"/>
          </p:nvPr>
        </p:nvSpPr>
        <p:spPr/>
        <p:txBody>
          <a:bodyPr/>
          <a:lstStyle>
            <a:lvl1pPr>
              <a:defRPr/>
            </a:lvl1pPr>
          </a:lstStyle>
          <a:p>
            <a:pPr>
              <a:defRPr/>
            </a:pPr>
            <a:fld id="{C32FED61-B062-416F-BAC7-AD348271B5DA}" type="slidenum">
              <a:rPr lang="en-US"/>
              <a:pPr>
                <a:defRPr/>
              </a:pPr>
              <a:t>‹#›</a:t>
            </a:fld>
            <a:endParaRPr lang="en-US"/>
          </a:p>
        </p:txBody>
      </p:sp>
    </p:spTree>
    <p:extLst>
      <p:ext uri="{BB962C8B-B14F-4D97-AF65-F5344CB8AC3E}">
        <p14:creationId xmlns:p14="http://schemas.microsoft.com/office/powerpoint/2010/main" val="3258632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75BFC69-7E23-42F1-B42B-0BE04F373EBB}"/>
              </a:ext>
            </a:extLst>
          </p:cNvPr>
          <p:cNvSpPr>
            <a:spLocks noGrp="1"/>
          </p:cNvSpPr>
          <p:nvPr>
            <p:ph type="dt" sz="half" idx="10"/>
          </p:nvPr>
        </p:nvSpPr>
        <p:spPr/>
        <p:txBody>
          <a:bodyPr/>
          <a:lstStyle>
            <a:lvl1pPr>
              <a:defRPr/>
            </a:lvl1pPr>
          </a:lstStyle>
          <a:p>
            <a:pPr>
              <a:defRPr/>
            </a:pPr>
            <a:fld id="{57FBD138-344C-4D9F-8192-FB989726C818}" type="datetimeFigureOut">
              <a:rPr lang="en-US"/>
              <a:pPr>
                <a:defRPr/>
              </a:pPr>
              <a:t>1/6/2019</a:t>
            </a:fld>
            <a:endParaRPr lang="en-US"/>
          </a:p>
        </p:txBody>
      </p:sp>
      <p:sp>
        <p:nvSpPr>
          <p:cNvPr id="3" name="Footer Placeholder 4">
            <a:extLst>
              <a:ext uri="{FF2B5EF4-FFF2-40B4-BE49-F238E27FC236}">
                <a16:creationId xmlns:a16="http://schemas.microsoft.com/office/drawing/2014/main" id="{A02AE376-6F72-4204-A322-E8DFB5F7B24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39F7160-11E7-4D5D-9B6E-BFAF428BFE3D}"/>
              </a:ext>
            </a:extLst>
          </p:cNvPr>
          <p:cNvSpPr>
            <a:spLocks noGrp="1"/>
          </p:cNvSpPr>
          <p:nvPr>
            <p:ph type="sldNum" sz="quarter" idx="12"/>
          </p:nvPr>
        </p:nvSpPr>
        <p:spPr/>
        <p:txBody>
          <a:bodyPr/>
          <a:lstStyle>
            <a:lvl1pPr>
              <a:defRPr/>
            </a:lvl1pPr>
          </a:lstStyle>
          <a:p>
            <a:pPr>
              <a:defRPr/>
            </a:pPr>
            <a:fld id="{1CE1A04C-EB19-4635-822F-2BA48CA1A7E6}" type="slidenum">
              <a:rPr lang="en-US"/>
              <a:pPr>
                <a:defRPr/>
              </a:pPr>
              <a:t>‹#›</a:t>
            </a:fld>
            <a:endParaRPr lang="en-US"/>
          </a:p>
        </p:txBody>
      </p:sp>
    </p:spTree>
    <p:extLst>
      <p:ext uri="{BB962C8B-B14F-4D97-AF65-F5344CB8AC3E}">
        <p14:creationId xmlns:p14="http://schemas.microsoft.com/office/powerpoint/2010/main" val="875184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18E0AAA-3F01-4F4B-8CC6-85C132DF0B76}"/>
              </a:ext>
            </a:extLst>
          </p:cNvPr>
          <p:cNvCxnSpPr/>
          <p:nvPr/>
        </p:nvCxnSpPr>
        <p:spPr>
          <a:xfrm rot="5400000">
            <a:off x="2871259" y="2515130"/>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16000" y="4572000"/>
            <a:ext cx="9046464" cy="1600200"/>
          </a:xfrm>
        </p:spPr>
        <p:txBody>
          <a:bodyPr>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A23F6783-2525-40A2-847C-13BE6979E267}"/>
              </a:ext>
            </a:extLst>
          </p:cNvPr>
          <p:cNvSpPr>
            <a:spLocks noGrp="1"/>
          </p:cNvSpPr>
          <p:nvPr>
            <p:ph type="dt" sz="half" idx="10"/>
          </p:nvPr>
        </p:nvSpPr>
        <p:spPr/>
        <p:txBody>
          <a:bodyPr/>
          <a:lstStyle>
            <a:lvl1pPr>
              <a:defRPr/>
            </a:lvl1pPr>
          </a:lstStyle>
          <a:p>
            <a:pPr>
              <a:defRPr/>
            </a:pPr>
            <a:fld id="{94C435FB-4798-4B96-A8EB-849BA4D3D7C6}" type="datetimeFigureOut">
              <a:rPr lang="en-US"/>
              <a:pPr>
                <a:defRPr/>
              </a:pPr>
              <a:t>1/6/2019</a:t>
            </a:fld>
            <a:endParaRPr lang="en-US"/>
          </a:p>
        </p:txBody>
      </p:sp>
      <p:sp>
        <p:nvSpPr>
          <p:cNvPr id="7" name="Footer Placeholder 5">
            <a:extLst>
              <a:ext uri="{FF2B5EF4-FFF2-40B4-BE49-F238E27FC236}">
                <a16:creationId xmlns:a16="http://schemas.microsoft.com/office/drawing/2014/main" id="{CBEA013D-95FF-4CC3-A5DA-08FEECAD71A7}"/>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3829A2D4-FB84-40F3-ABE8-DCED07621B2A}"/>
              </a:ext>
            </a:extLst>
          </p:cNvPr>
          <p:cNvSpPr>
            <a:spLocks noGrp="1"/>
          </p:cNvSpPr>
          <p:nvPr>
            <p:ph type="sldNum" sz="quarter" idx="12"/>
          </p:nvPr>
        </p:nvSpPr>
        <p:spPr/>
        <p:txBody>
          <a:bodyPr/>
          <a:lstStyle>
            <a:lvl1pPr>
              <a:defRPr/>
            </a:lvl1pPr>
          </a:lstStyle>
          <a:p>
            <a:pPr>
              <a:defRPr/>
            </a:pPr>
            <a:fld id="{FB7A7493-E0AC-4DC0-88E4-7DDE92BC6D89}" type="slidenum">
              <a:rPr lang="en-US"/>
              <a:pPr>
                <a:defRPr/>
              </a:pPr>
              <a:t>‹#›</a:t>
            </a:fld>
            <a:endParaRPr lang="en-US"/>
          </a:p>
        </p:txBody>
      </p:sp>
    </p:spTree>
    <p:extLst>
      <p:ext uri="{BB962C8B-B14F-4D97-AF65-F5344CB8AC3E}">
        <p14:creationId xmlns:p14="http://schemas.microsoft.com/office/powerpoint/2010/main" val="3624723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133856" y="3505200"/>
            <a:ext cx="98552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BCCE5B1-4ED2-418C-9AD8-91C8B68907B0}"/>
              </a:ext>
            </a:extLst>
          </p:cNvPr>
          <p:cNvSpPr>
            <a:spLocks noGrp="1"/>
          </p:cNvSpPr>
          <p:nvPr>
            <p:ph type="dt" sz="half" idx="10"/>
          </p:nvPr>
        </p:nvSpPr>
        <p:spPr/>
        <p:txBody>
          <a:bodyPr/>
          <a:lstStyle>
            <a:lvl1pPr>
              <a:defRPr/>
            </a:lvl1pPr>
          </a:lstStyle>
          <a:p>
            <a:pPr>
              <a:defRPr/>
            </a:pPr>
            <a:fld id="{29EEB0CF-11B2-4C42-B17C-90F0A07608FB}" type="datetimeFigureOut">
              <a:rPr lang="en-US"/>
              <a:pPr>
                <a:defRPr/>
              </a:pPr>
              <a:t>1/6/2019</a:t>
            </a:fld>
            <a:endParaRPr lang="en-US"/>
          </a:p>
        </p:txBody>
      </p:sp>
      <p:sp>
        <p:nvSpPr>
          <p:cNvPr id="6" name="Footer Placeholder 4">
            <a:extLst>
              <a:ext uri="{FF2B5EF4-FFF2-40B4-BE49-F238E27FC236}">
                <a16:creationId xmlns:a16="http://schemas.microsoft.com/office/drawing/2014/main" id="{C2FB5F1C-3D95-4C96-918F-015FC679AC4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74F6FB1-C796-4FB0-9D40-DEE5D313F3E3}"/>
              </a:ext>
            </a:extLst>
          </p:cNvPr>
          <p:cNvSpPr>
            <a:spLocks noGrp="1"/>
          </p:cNvSpPr>
          <p:nvPr>
            <p:ph type="sldNum" sz="quarter" idx="12"/>
          </p:nvPr>
        </p:nvSpPr>
        <p:spPr/>
        <p:txBody>
          <a:bodyPr/>
          <a:lstStyle>
            <a:lvl1pPr>
              <a:defRPr/>
            </a:lvl1pPr>
          </a:lstStyle>
          <a:p>
            <a:pPr>
              <a:defRPr/>
            </a:pPr>
            <a:fld id="{EA6810D1-A333-4F92-A13A-CB3EA7ADBEA6}" type="slidenum">
              <a:rPr lang="en-US"/>
              <a:pPr>
                <a:defRPr/>
              </a:pPr>
              <a:t>‹#›</a:t>
            </a:fld>
            <a:endParaRPr lang="en-US"/>
          </a:p>
        </p:txBody>
      </p:sp>
    </p:spTree>
    <p:extLst>
      <p:ext uri="{BB962C8B-B14F-4D97-AF65-F5344CB8AC3E}">
        <p14:creationId xmlns:p14="http://schemas.microsoft.com/office/powerpoint/2010/main" val="221806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C204349-5F6E-4333-B0D1-4952F5A1D6C2}"/>
              </a:ext>
            </a:extLst>
          </p:cNvPr>
          <p:cNvSpPr>
            <a:spLocks noGrp="1"/>
          </p:cNvSpPr>
          <p:nvPr>
            <p:ph type="title"/>
          </p:nvPr>
        </p:nvSpPr>
        <p:spPr bwMode="auto">
          <a:xfrm>
            <a:off x="1016000" y="4572000"/>
            <a:ext cx="9042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6DA4AE0-5A1B-48C2-99AF-31F0F5437278}"/>
              </a:ext>
            </a:extLst>
          </p:cNvPr>
          <p:cNvSpPr>
            <a:spLocks noGrp="1"/>
          </p:cNvSpPr>
          <p:nvPr>
            <p:ph type="body" idx="1"/>
          </p:nvPr>
        </p:nvSpPr>
        <p:spPr bwMode="auto">
          <a:xfrm>
            <a:off x="1016000" y="685800"/>
            <a:ext cx="10058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93BFE1D-0197-4A8C-95C4-F688C69CDF60}"/>
              </a:ext>
            </a:extLst>
          </p:cNvPr>
          <p:cNvSpPr>
            <a:spLocks noGrp="1"/>
          </p:cNvSpPr>
          <p:nvPr>
            <p:ph type="dt" sz="half" idx="2"/>
          </p:nvPr>
        </p:nvSpPr>
        <p:spPr>
          <a:xfrm>
            <a:off x="8331200" y="6208714"/>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b="1">
                <a:solidFill>
                  <a:schemeClr val="tx2">
                    <a:lumMod val="90000"/>
                    <a:lumOff val="10000"/>
                  </a:schemeClr>
                </a:solidFill>
                <a:latin typeface="+mn-lt"/>
              </a:defRPr>
            </a:lvl1pPr>
          </a:lstStyle>
          <a:p>
            <a:pPr>
              <a:defRPr/>
            </a:pPr>
            <a:fld id="{85FF101F-DB56-4365-9A85-D50B5FCA98DA}" type="datetimeFigureOut">
              <a:rPr lang="en-US"/>
              <a:pPr>
                <a:defRPr/>
              </a:pPr>
              <a:t>1/6/2019</a:t>
            </a:fld>
            <a:endParaRPr lang="en-US"/>
          </a:p>
        </p:txBody>
      </p:sp>
      <p:sp>
        <p:nvSpPr>
          <p:cNvPr id="5" name="Footer Placeholder 4">
            <a:extLst>
              <a:ext uri="{FF2B5EF4-FFF2-40B4-BE49-F238E27FC236}">
                <a16:creationId xmlns:a16="http://schemas.microsoft.com/office/drawing/2014/main" id="{C2A43191-492E-4967-9402-B9ECD43DA305}"/>
              </a:ext>
            </a:extLst>
          </p:cNvPr>
          <p:cNvSpPr>
            <a:spLocks noGrp="1"/>
          </p:cNvSpPr>
          <p:nvPr>
            <p:ph type="ftr" sz="quarter" idx="3"/>
          </p:nvPr>
        </p:nvSpPr>
        <p:spPr>
          <a:xfrm>
            <a:off x="1016001" y="6208714"/>
            <a:ext cx="6498167" cy="365125"/>
          </a:xfrm>
          <a:prstGeom prst="rect">
            <a:avLst/>
          </a:prstGeom>
        </p:spPr>
        <p:txBody>
          <a:bodyPr vert="horz" lIns="91440" tIns="45720" rIns="91440" bIns="45720" rtlCol="0" anchor="ctr"/>
          <a:lstStyle>
            <a:lvl1pPr algn="l" eaLnBrk="1" fontAlgn="auto" hangingPunct="1">
              <a:spcBef>
                <a:spcPts val="0"/>
              </a:spcBef>
              <a:spcAft>
                <a:spcPts val="0"/>
              </a:spcAft>
              <a:defRPr sz="1200" b="1">
                <a:solidFill>
                  <a:schemeClr val="tx2">
                    <a:lumMod val="90000"/>
                    <a:lumOff val="10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356D03F-35A3-4F87-ACC3-FF8DD8EC89FF}"/>
              </a:ext>
            </a:extLst>
          </p:cNvPr>
          <p:cNvSpPr>
            <a:spLocks noGrp="1"/>
          </p:cNvSpPr>
          <p:nvPr>
            <p:ph type="sldNum" sz="quarter" idx="4"/>
          </p:nvPr>
        </p:nvSpPr>
        <p:spPr>
          <a:xfrm>
            <a:off x="10160000" y="5688014"/>
            <a:ext cx="1016000" cy="365125"/>
          </a:xfrm>
          <a:prstGeom prst="rect">
            <a:avLst/>
          </a:prstGeom>
        </p:spPr>
        <p:txBody>
          <a:bodyPr vert="horz" lIns="91440" tIns="45720" rIns="91440" bIns="45720" rtlCol="0" anchor="ctr"/>
          <a:lstStyle>
            <a:lvl1pPr algn="r" eaLnBrk="1" fontAlgn="auto" hangingPunct="1">
              <a:spcBef>
                <a:spcPts val="0"/>
              </a:spcBef>
              <a:spcAft>
                <a:spcPts val="0"/>
              </a:spcAft>
              <a:defRPr sz="2400">
                <a:solidFill>
                  <a:schemeClr val="tx1">
                    <a:lumMod val="85000"/>
                    <a:lumOff val="15000"/>
                  </a:schemeClr>
                </a:solidFill>
                <a:latin typeface="+mj-lt"/>
              </a:defRPr>
            </a:lvl1pPr>
          </a:lstStyle>
          <a:p>
            <a:pPr>
              <a:defRPr/>
            </a:pPr>
            <a:fld id="{C91AA975-28AD-4047-B560-8D3359E0079C}" type="slidenum">
              <a:rPr lang="en-US"/>
              <a:pPr>
                <a:defRPr/>
              </a:pPr>
              <a:t>‹#›</a:t>
            </a:fld>
            <a:endParaRPr lang="en-US"/>
          </a:p>
        </p:txBody>
      </p:sp>
      <p:sp>
        <p:nvSpPr>
          <p:cNvPr id="8" name="Rectangle 7">
            <a:extLst>
              <a:ext uri="{FF2B5EF4-FFF2-40B4-BE49-F238E27FC236}">
                <a16:creationId xmlns:a16="http://schemas.microsoft.com/office/drawing/2014/main" id="{57065FE7-31FA-48BF-8790-0D14749930E3}"/>
              </a:ext>
            </a:extLst>
          </p:cNvPr>
          <p:cNvSpPr/>
          <p:nvPr/>
        </p:nvSpPr>
        <p:spPr>
          <a:xfrm>
            <a:off x="1037167"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9" name="Rectangle 8">
            <a:extLst>
              <a:ext uri="{FF2B5EF4-FFF2-40B4-BE49-F238E27FC236}">
                <a16:creationId xmlns:a16="http://schemas.microsoft.com/office/drawing/2014/main" id="{437551CA-E416-4E18-9399-421494AD118C}"/>
              </a:ext>
            </a:extLst>
          </p:cNvPr>
          <p:cNvSpPr/>
          <p:nvPr/>
        </p:nvSpPr>
        <p:spPr>
          <a:xfrm>
            <a:off x="1037167" y="6172200"/>
            <a:ext cx="100584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Tree>
    <p:extLst>
      <p:ext uri="{BB962C8B-B14F-4D97-AF65-F5344CB8AC3E}">
        <p14:creationId xmlns:p14="http://schemas.microsoft.com/office/powerpoint/2010/main" val="1199722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5400" kern="1200">
          <a:solidFill>
            <a:srgbClr val="262626"/>
          </a:solidFill>
          <a:latin typeface="+mj-lt"/>
          <a:ea typeface="+mj-ea"/>
          <a:cs typeface="+mj-cs"/>
        </a:defRPr>
      </a:lvl1pPr>
      <a:lvl2pPr algn="l" rtl="0" eaLnBrk="0" fontAlgn="base" hangingPunct="0">
        <a:spcBef>
          <a:spcPct val="0"/>
        </a:spcBef>
        <a:spcAft>
          <a:spcPct val="0"/>
        </a:spcAft>
        <a:defRPr sz="5400">
          <a:solidFill>
            <a:srgbClr val="262626"/>
          </a:solidFill>
          <a:latin typeface="Impact" panose="020B0806030902050204" pitchFamily="34" charset="0"/>
        </a:defRPr>
      </a:lvl2pPr>
      <a:lvl3pPr algn="l" rtl="0" eaLnBrk="0" fontAlgn="base" hangingPunct="0">
        <a:spcBef>
          <a:spcPct val="0"/>
        </a:spcBef>
        <a:spcAft>
          <a:spcPct val="0"/>
        </a:spcAft>
        <a:defRPr sz="5400">
          <a:solidFill>
            <a:srgbClr val="262626"/>
          </a:solidFill>
          <a:latin typeface="Impact" panose="020B0806030902050204" pitchFamily="34" charset="0"/>
        </a:defRPr>
      </a:lvl3pPr>
      <a:lvl4pPr algn="l" rtl="0" eaLnBrk="0" fontAlgn="base" hangingPunct="0">
        <a:spcBef>
          <a:spcPct val="0"/>
        </a:spcBef>
        <a:spcAft>
          <a:spcPct val="0"/>
        </a:spcAft>
        <a:defRPr sz="5400">
          <a:solidFill>
            <a:srgbClr val="262626"/>
          </a:solidFill>
          <a:latin typeface="Impact" panose="020B0806030902050204" pitchFamily="34" charset="0"/>
        </a:defRPr>
      </a:lvl4pPr>
      <a:lvl5pPr algn="l" rtl="0" eaLnBrk="0" fontAlgn="base" hangingPunct="0">
        <a:spcBef>
          <a:spcPct val="0"/>
        </a:spcBef>
        <a:spcAft>
          <a:spcPct val="0"/>
        </a:spcAft>
        <a:defRPr sz="5400">
          <a:solidFill>
            <a:srgbClr val="262626"/>
          </a:solidFill>
          <a:latin typeface="Impact" panose="020B080603090205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panose="020B0604020202020204" pitchFamily="34"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panose="020B0604020202020204" pitchFamily="34"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panose="020B0604020202020204" pitchFamily="34"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a:extLst>
              <a:ext uri="{FF2B5EF4-FFF2-40B4-BE49-F238E27FC236}">
                <a16:creationId xmlns:a16="http://schemas.microsoft.com/office/drawing/2014/main" id="{BF01873E-689B-4933-927E-D0BE17A235B7}"/>
              </a:ext>
            </a:extLst>
          </p:cNvPr>
          <p:cNvSpPr txBox="1">
            <a:spLocks noChangeArrowheads="1"/>
          </p:cNvSpPr>
          <p:nvPr/>
        </p:nvSpPr>
        <p:spPr bwMode="auto">
          <a:xfrm>
            <a:off x="2590800" y="569914"/>
            <a:ext cx="65532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r>
              <a:rPr lang="en-US" altLang="en-US" sz="7200" b="1">
                <a:solidFill>
                  <a:srgbClr val="C00000"/>
                </a:solidFill>
              </a:rPr>
              <a:t>Ranger Nursing</a:t>
            </a:r>
          </a:p>
          <a:p>
            <a:pPr fontAlgn="base">
              <a:spcBef>
                <a:spcPct val="0"/>
              </a:spcBef>
              <a:spcAft>
                <a:spcPct val="0"/>
              </a:spcAft>
            </a:pPr>
            <a:r>
              <a:rPr lang="en-US" altLang="en-US" sz="3600" b="1">
                <a:solidFill>
                  <a:srgbClr val="C00000"/>
                </a:solidFill>
              </a:rPr>
              <a:t>April 2018</a:t>
            </a:r>
          </a:p>
        </p:txBody>
      </p:sp>
      <p:pic>
        <p:nvPicPr>
          <p:cNvPr id="7171" name="Picture 5">
            <a:extLst>
              <a:ext uri="{FF2B5EF4-FFF2-40B4-BE49-F238E27FC236}">
                <a16:creationId xmlns:a16="http://schemas.microsoft.com/office/drawing/2014/main" id="{1FC39292-31F8-4ADD-80A8-4009299374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4664" y="2325689"/>
            <a:ext cx="5133975"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a:extLst>
              <a:ext uri="{FF2B5EF4-FFF2-40B4-BE49-F238E27FC236}">
                <a16:creationId xmlns:a16="http://schemas.microsoft.com/office/drawing/2014/main" id="{579BA06D-A56A-400D-AED7-1954840FFCD1}"/>
              </a:ext>
            </a:extLst>
          </p:cNvPr>
          <p:cNvSpPr txBox="1">
            <a:spLocks noChangeArrowheads="1"/>
          </p:cNvSpPr>
          <p:nvPr/>
        </p:nvSpPr>
        <p:spPr bwMode="auto">
          <a:xfrm>
            <a:off x="4135438" y="990601"/>
            <a:ext cx="36471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r>
              <a:rPr lang="en-US" altLang="en-US" sz="6000" b="1">
                <a:solidFill>
                  <a:srgbClr val="C00000"/>
                </a:solidFill>
              </a:rPr>
              <a:t>Graduates</a:t>
            </a:r>
          </a:p>
        </p:txBody>
      </p:sp>
      <p:sp>
        <p:nvSpPr>
          <p:cNvPr id="24579" name="TextBox 2">
            <a:extLst>
              <a:ext uri="{FF2B5EF4-FFF2-40B4-BE49-F238E27FC236}">
                <a16:creationId xmlns:a16="http://schemas.microsoft.com/office/drawing/2014/main" id="{89B847C8-837E-42CB-BC40-B4D2C231DD75}"/>
              </a:ext>
            </a:extLst>
          </p:cNvPr>
          <p:cNvSpPr txBox="1">
            <a:spLocks noChangeArrowheads="1"/>
          </p:cNvSpPr>
          <p:nvPr/>
        </p:nvSpPr>
        <p:spPr bwMode="auto">
          <a:xfrm>
            <a:off x="2057401" y="2286001"/>
            <a:ext cx="81010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r>
              <a:rPr lang="en-US" altLang="en-US" sz="3600" b="1">
                <a:solidFill>
                  <a:prstClr val="black"/>
                </a:solidFill>
              </a:rPr>
              <a:t>Traditional Program: 38 in  May 2017</a:t>
            </a:r>
          </a:p>
          <a:p>
            <a:pPr fontAlgn="base">
              <a:spcBef>
                <a:spcPct val="0"/>
              </a:spcBef>
              <a:spcAft>
                <a:spcPct val="0"/>
              </a:spcAft>
            </a:pPr>
            <a:endParaRPr lang="en-US" altLang="en-US" sz="3600" b="1">
              <a:solidFill>
                <a:prstClr val="black"/>
              </a:solidFill>
            </a:endParaRPr>
          </a:p>
          <a:p>
            <a:pPr fontAlgn="base">
              <a:spcBef>
                <a:spcPct val="0"/>
              </a:spcBef>
              <a:spcAft>
                <a:spcPct val="0"/>
              </a:spcAft>
            </a:pPr>
            <a:r>
              <a:rPr lang="en-US" altLang="en-US" sz="3600" b="1">
                <a:solidFill>
                  <a:prstClr val="black"/>
                </a:solidFill>
              </a:rPr>
              <a:t>Online RN-to-BSN:  13 in August 2017</a:t>
            </a:r>
          </a:p>
          <a:p>
            <a:pPr fontAlgn="base">
              <a:spcBef>
                <a:spcPct val="0"/>
              </a:spcBef>
              <a:spcAft>
                <a:spcPct val="0"/>
              </a:spcAft>
            </a:pPr>
            <a:r>
              <a:rPr lang="en-US" altLang="en-US" sz="3600" b="1">
                <a:solidFill>
                  <a:prstClr val="black"/>
                </a:solidFill>
              </a:rPr>
              <a:t>				   9 in December 2017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a:extLst>
              <a:ext uri="{FF2B5EF4-FFF2-40B4-BE49-F238E27FC236}">
                <a16:creationId xmlns:a16="http://schemas.microsoft.com/office/drawing/2014/main" id="{AB4AA584-287B-467E-A7C5-90A9DD9A530A}"/>
              </a:ext>
            </a:extLst>
          </p:cNvPr>
          <p:cNvSpPr txBox="1">
            <a:spLocks noChangeArrowheads="1"/>
          </p:cNvSpPr>
          <p:nvPr/>
        </p:nvSpPr>
        <p:spPr bwMode="auto">
          <a:xfrm>
            <a:off x="1905000" y="482600"/>
            <a:ext cx="82994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r>
              <a:rPr lang="en-US" altLang="en-US" sz="4400" b="1">
                <a:solidFill>
                  <a:srgbClr val="C00000"/>
                </a:solidFill>
              </a:rPr>
              <a:t>Current BSN Student Enrollment</a:t>
            </a:r>
          </a:p>
        </p:txBody>
      </p:sp>
      <p:sp>
        <p:nvSpPr>
          <p:cNvPr id="26627" name="TextBox 2">
            <a:extLst>
              <a:ext uri="{FF2B5EF4-FFF2-40B4-BE49-F238E27FC236}">
                <a16:creationId xmlns:a16="http://schemas.microsoft.com/office/drawing/2014/main" id="{C08DC389-AD21-4F31-ABE9-7793FAD5881C}"/>
              </a:ext>
            </a:extLst>
          </p:cNvPr>
          <p:cNvSpPr txBox="1">
            <a:spLocks noChangeArrowheads="1"/>
          </p:cNvSpPr>
          <p:nvPr/>
        </p:nvSpPr>
        <p:spPr bwMode="auto">
          <a:xfrm>
            <a:off x="2405063" y="1417639"/>
            <a:ext cx="38163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r>
              <a:rPr lang="en-US" altLang="en-US" sz="2000" b="1">
                <a:solidFill>
                  <a:prstClr val="black"/>
                </a:solidFill>
              </a:rPr>
              <a:t>Juniors:   Total- 27</a:t>
            </a:r>
          </a:p>
          <a:p>
            <a:pPr fontAlgn="base">
              <a:spcBef>
                <a:spcPct val="0"/>
              </a:spcBef>
              <a:spcAft>
                <a:spcPct val="0"/>
              </a:spcAft>
            </a:pPr>
            <a:r>
              <a:rPr lang="en-US" altLang="en-US" sz="2000" b="1">
                <a:solidFill>
                  <a:prstClr val="black"/>
                </a:solidFill>
              </a:rPr>
              <a:t>                 Alva – 9</a:t>
            </a:r>
          </a:p>
          <a:p>
            <a:pPr fontAlgn="base">
              <a:spcBef>
                <a:spcPct val="0"/>
              </a:spcBef>
              <a:spcAft>
                <a:spcPct val="0"/>
              </a:spcAft>
            </a:pPr>
            <a:r>
              <a:rPr lang="en-US" altLang="en-US" sz="2000" b="1">
                <a:solidFill>
                  <a:prstClr val="black"/>
                </a:solidFill>
              </a:rPr>
              <a:t>                 Enid – 11</a:t>
            </a:r>
          </a:p>
          <a:p>
            <a:pPr fontAlgn="base">
              <a:spcBef>
                <a:spcPct val="0"/>
              </a:spcBef>
              <a:spcAft>
                <a:spcPct val="0"/>
              </a:spcAft>
            </a:pPr>
            <a:r>
              <a:rPr lang="en-US" altLang="en-US" sz="2000" b="1">
                <a:solidFill>
                  <a:prstClr val="black"/>
                </a:solidFill>
              </a:rPr>
              <a:t>	Woodward - 4</a:t>
            </a:r>
          </a:p>
          <a:p>
            <a:pPr fontAlgn="base">
              <a:spcBef>
                <a:spcPct val="0"/>
              </a:spcBef>
              <a:spcAft>
                <a:spcPct val="0"/>
              </a:spcAft>
            </a:pPr>
            <a:r>
              <a:rPr lang="en-US" altLang="en-US" sz="2000" b="1">
                <a:solidFill>
                  <a:prstClr val="black"/>
                </a:solidFill>
              </a:rPr>
              <a:t>	Ponca City – 3</a:t>
            </a:r>
          </a:p>
          <a:p>
            <a:pPr fontAlgn="base">
              <a:spcBef>
                <a:spcPct val="0"/>
              </a:spcBef>
              <a:spcAft>
                <a:spcPct val="0"/>
              </a:spcAft>
            </a:pPr>
            <a:endParaRPr lang="en-US" altLang="en-US" sz="2000" b="1">
              <a:solidFill>
                <a:prstClr val="black"/>
              </a:solidFill>
            </a:endParaRPr>
          </a:p>
          <a:p>
            <a:pPr fontAlgn="base">
              <a:spcBef>
                <a:spcPct val="0"/>
              </a:spcBef>
              <a:spcAft>
                <a:spcPct val="0"/>
              </a:spcAft>
            </a:pPr>
            <a:r>
              <a:rPr lang="en-US" altLang="en-US" sz="2000" b="1">
                <a:solidFill>
                  <a:prstClr val="black"/>
                </a:solidFill>
              </a:rPr>
              <a:t>Seniors: Total - 32</a:t>
            </a:r>
          </a:p>
          <a:p>
            <a:pPr fontAlgn="base">
              <a:spcBef>
                <a:spcPct val="0"/>
              </a:spcBef>
              <a:spcAft>
                <a:spcPct val="0"/>
              </a:spcAft>
            </a:pPr>
            <a:r>
              <a:rPr lang="en-US" altLang="en-US" sz="2000" b="1">
                <a:solidFill>
                  <a:prstClr val="black"/>
                </a:solidFill>
              </a:rPr>
              <a:t>	Alva – 7</a:t>
            </a:r>
          </a:p>
          <a:p>
            <a:pPr fontAlgn="base">
              <a:spcBef>
                <a:spcPct val="0"/>
              </a:spcBef>
              <a:spcAft>
                <a:spcPct val="0"/>
              </a:spcAft>
            </a:pPr>
            <a:r>
              <a:rPr lang="en-US" altLang="en-US" sz="2000" b="1">
                <a:solidFill>
                  <a:prstClr val="black"/>
                </a:solidFill>
              </a:rPr>
              <a:t>	Enid – 17</a:t>
            </a:r>
          </a:p>
          <a:p>
            <a:pPr fontAlgn="base">
              <a:spcBef>
                <a:spcPct val="0"/>
              </a:spcBef>
              <a:spcAft>
                <a:spcPct val="0"/>
              </a:spcAft>
            </a:pPr>
            <a:r>
              <a:rPr lang="en-US" altLang="en-US" sz="2000" b="1">
                <a:solidFill>
                  <a:prstClr val="black"/>
                </a:solidFill>
              </a:rPr>
              <a:t>	Woodward – 6</a:t>
            </a:r>
          </a:p>
          <a:p>
            <a:pPr fontAlgn="base">
              <a:spcBef>
                <a:spcPct val="0"/>
              </a:spcBef>
              <a:spcAft>
                <a:spcPct val="0"/>
              </a:spcAft>
            </a:pPr>
            <a:r>
              <a:rPr lang="en-US" altLang="en-US" sz="2000" b="1">
                <a:solidFill>
                  <a:prstClr val="black"/>
                </a:solidFill>
              </a:rPr>
              <a:t>	Ponca City - 2</a:t>
            </a:r>
          </a:p>
          <a:p>
            <a:pPr fontAlgn="base">
              <a:spcBef>
                <a:spcPct val="0"/>
              </a:spcBef>
              <a:spcAft>
                <a:spcPct val="0"/>
              </a:spcAft>
            </a:pPr>
            <a:endParaRPr lang="en-US" altLang="en-US" sz="2000" b="1">
              <a:solidFill>
                <a:prstClr val="black"/>
              </a:solidFill>
            </a:endParaRPr>
          </a:p>
          <a:p>
            <a:pPr fontAlgn="base">
              <a:spcBef>
                <a:spcPct val="0"/>
              </a:spcBef>
              <a:spcAft>
                <a:spcPct val="0"/>
              </a:spcAft>
            </a:pPr>
            <a:r>
              <a:rPr lang="en-US" altLang="en-US" sz="2000" b="1">
                <a:solidFill>
                  <a:prstClr val="black"/>
                </a:solidFill>
              </a:rPr>
              <a:t>Online RN-to-BSN: Total – 18</a:t>
            </a:r>
          </a:p>
          <a:p>
            <a:pPr fontAlgn="base">
              <a:spcBef>
                <a:spcPct val="0"/>
              </a:spcBef>
              <a:spcAft>
                <a:spcPct val="0"/>
              </a:spcAft>
            </a:pPr>
            <a:r>
              <a:rPr lang="en-US" altLang="en-US" sz="2000" b="1">
                <a:solidFill>
                  <a:prstClr val="black"/>
                </a:solidFill>
              </a:rPr>
              <a:t>	Summer 17 Grads – 12</a:t>
            </a:r>
          </a:p>
          <a:p>
            <a:pPr fontAlgn="base">
              <a:spcBef>
                <a:spcPct val="0"/>
              </a:spcBef>
              <a:spcAft>
                <a:spcPct val="0"/>
              </a:spcAft>
            </a:pPr>
            <a:r>
              <a:rPr lang="en-US" altLang="en-US" sz="2000" b="1">
                <a:solidFill>
                  <a:prstClr val="black"/>
                </a:solidFill>
              </a:rPr>
              <a:t>	December 17 Grads - 6 </a:t>
            </a:r>
          </a:p>
        </p:txBody>
      </p:sp>
      <p:sp>
        <p:nvSpPr>
          <p:cNvPr id="26628" name="TextBox 3">
            <a:extLst>
              <a:ext uri="{FF2B5EF4-FFF2-40B4-BE49-F238E27FC236}">
                <a16:creationId xmlns:a16="http://schemas.microsoft.com/office/drawing/2014/main" id="{F4D3C67D-B730-42C3-8D52-3A219D7AF429}"/>
              </a:ext>
            </a:extLst>
          </p:cNvPr>
          <p:cNvSpPr txBox="1">
            <a:spLocks noChangeArrowheads="1"/>
          </p:cNvSpPr>
          <p:nvPr/>
        </p:nvSpPr>
        <p:spPr bwMode="auto">
          <a:xfrm>
            <a:off x="6759576" y="2895600"/>
            <a:ext cx="3311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0"/>
              </a:spcBef>
              <a:spcAft>
                <a:spcPct val="0"/>
              </a:spcAft>
            </a:pPr>
            <a:r>
              <a:rPr lang="en-US" altLang="en-US" sz="2400" b="1">
                <a:solidFill>
                  <a:prstClr val="black"/>
                </a:solidFill>
              </a:rPr>
              <a:t>TOTAL BSN </a:t>
            </a:r>
          </a:p>
          <a:p>
            <a:pPr algn="ctr" fontAlgn="base">
              <a:spcBef>
                <a:spcPct val="0"/>
              </a:spcBef>
              <a:spcAft>
                <a:spcPct val="0"/>
              </a:spcAft>
            </a:pPr>
            <a:r>
              <a:rPr lang="en-US" altLang="en-US" sz="2400" b="1">
                <a:solidFill>
                  <a:prstClr val="black"/>
                </a:solidFill>
              </a:rPr>
              <a:t>NURSING STUDENTS</a:t>
            </a:r>
          </a:p>
          <a:p>
            <a:pPr algn="ctr" fontAlgn="base">
              <a:spcBef>
                <a:spcPct val="0"/>
              </a:spcBef>
              <a:spcAft>
                <a:spcPct val="0"/>
              </a:spcAft>
            </a:pPr>
            <a:r>
              <a:rPr lang="en-US" altLang="en-US" sz="2400" b="1">
                <a:solidFill>
                  <a:prstClr val="black"/>
                </a:solidFill>
              </a:rPr>
              <a:t>77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a:extLst>
              <a:ext uri="{FF2B5EF4-FFF2-40B4-BE49-F238E27FC236}">
                <a16:creationId xmlns:a16="http://schemas.microsoft.com/office/drawing/2014/main" id="{15F96BA2-4C89-4C62-A91D-C36D6454F31A}"/>
              </a:ext>
            </a:extLst>
          </p:cNvPr>
          <p:cNvSpPr txBox="1">
            <a:spLocks noChangeArrowheads="1"/>
          </p:cNvSpPr>
          <p:nvPr/>
        </p:nvSpPr>
        <p:spPr bwMode="auto">
          <a:xfrm>
            <a:off x="2895601" y="762000"/>
            <a:ext cx="6448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r>
              <a:rPr lang="en-US" altLang="en-US" sz="6000" b="1">
                <a:solidFill>
                  <a:srgbClr val="C00000"/>
                </a:solidFill>
              </a:rPr>
              <a:t>2018-19 Applicants</a:t>
            </a:r>
          </a:p>
        </p:txBody>
      </p:sp>
      <p:sp>
        <p:nvSpPr>
          <p:cNvPr id="3" name="TextBox 2">
            <a:extLst>
              <a:ext uri="{FF2B5EF4-FFF2-40B4-BE49-F238E27FC236}">
                <a16:creationId xmlns:a16="http://schemas.microsoft.com/office/drawing/2014/main" id="{63008AB3-A05F-415B-85AD-31BE0F8BB249}"/>
              </a:ext>
            </a:extLst>
          </p:cNvPr>
          <p:cNvSpPr txBox="1"/>
          <p:nvPr/>
        </p:nvSpPr>
        <p:spPr>
          <a:xfrm>
            <a:off x="1947864" y="2133600"/>
            <a:ext cx="7926387" cy="4586288"/>
          </a:xfrm>
          <a:prstGeom prst="rect">
            <a:avLst/>
          </a:prstGeom>
          <a:noFill/>
        </p:spPr>
        <p:txBody>
          <a:bodyPr wrap="none">
            <a:spAutoFit/>
          </a:bodyPr>
          <a:lstStyle/>
          <a:p>
            <a:pPr>
              <a:defRPr/>
            </a:pPr>
            <a:r>
              <a:rPr lang="en-US" sz="3600" b="1" dirty="0">
                <a:solidFill>
                  <a:prstClr val="black"/>
                </a:solidFill>
                <a:latin typeface="Times New Roman"/>
              </a:rPr>
              <a:t>Traditional Program</a:t>
            </a:r>
          </a:p>
          <a:p>
            <a:pPr marL="457200" indent="-457200">
              <a:buFont typeface="Arial" panose="020B0604020202020204" pitchFamily="34" charset="0"/>
              <a:buChar char="•"/>
              <a:defRPr/>
            </a:pPr>
            <a:r>
              <a:rPr lang="en-US" sz="2800" b="1" dirty="0">
                <a:solidFill>
                  <a:prstClr val="black"/>
                </a:solidFill>
                <a:latin typeface="Times New Roman"/>
              </a:rPr>
              <a:t>98 interested applicants – some with only</a:t>
            </a:r>
          </a:p>
          <a:p>
            <a:pPr>
              <a:defRPr/>
            </a:pPr>
            <a:r>
              <a:rPr lang="en-US" sz="2800" b="1" dirty="0">
                <a:solidFill>
                  <a:prstClr val="black"/>
                </a:solidFill>
                <a:latin typeface="Times New Roman"/>
              </a:rPr>
              <a:t>       partial admission packets submitted. </a:t>
            </a:r>
          </a:p>
          <a:p>
            <a:pPr marL="457200" indent="-457200">
              <a:buFont typeface="Arial" panose="020B0604020202020204" pitchFamily="34" charset="0"/>
              <a:buChar char="•"/>
              <a:defRPr/>
            </a:pPr>
            <a:r>
              <a:rPr lang="en-US" sz="2800" b="1" dirty="0">
                <a:solidFill>
                  <a:prstClr val="black"/>
                </a:solidFill>
                <a:latin typeface="Times New Roman"/>
              </a:rPr>
              <a:t>68 interviews completed.</a:t>
            </a:r>
          </a:p>
          <a:p>
            <a:pPr marL="457200" indent="-457200">
              <a:buFont typeface="Arial" panose="020B0604020202020204" pitchFamily="34" charset="0"/>
              <a:buChar char="•"/>
              <a:defRPr/>
            </a:pPr>
            <a:r>
              <a:rPr lang="en-US" sz="2800" b="1" dirty="0">
                <a:solidFill>
                  <a:prstClr val="black"/>
                </a:solidFill>
                <a:latin typeface="Times New Roman"/>
              </a:rPr>
              <a:t>33 Letters of acceptance sent to applicants who </a:t>
            </a:r>
          </a:p>
          <a:p>
            <a:pPr>
              <a:defRPr/>
            </a:pPr>
            <a:r>
              <a:rPr lang="en-US" sz="2800" b="1" dirty="0">
                <a:solidFill>
                  <a:prstClr val="black"/>
                </a:solidFill>
                <a:latin typeface="Times New Roman"/>
              </a:rPr>
              <a:t>        exceeded the admission qualifications and 3 </a:t>
            </a:r>
          </a:p>
          <a:p>
            <a:pPr>
              <a:defRPr/>
            </a:pPr>
            <a:r>
              <a:rPr lang="en-US" sz="2800" b="1" dirty="0">
                <a:solidFill>
                  <a:prstClr val="black"/>
                </a:solidFill>
                <a:latin typeface="Times New Roman"/>
              </a:rPr>
              <a:t>        students will return from previous years.</a:t>
            </a:r>
          </a:p>
          <a:p>
            <a:pPr marL="457200" indent="-457200">
              <a:buFont typeface="Arial" panose="020B0604020202020204" pitchFamily="34" charset="0"/>
              <a:buChar char="•"/>
              <a:defRPr/>
            </a:pPr>
            <a:r>
              <a:rPr lang="en-US" sz="2800" b="1" dirty="0">
                <a:solidFill>
                  <a:prstClr val="black"/>
                </a:solidFill>
                <a:latin typeface="Times New Roman"/>
              </a:rPr>
              <a:t>First year to ever have a “wait list” for</a:t>
            </a:r>
          </a:p>
          <a:p>
            <a:pPr>
              <a:defRPr/>
            </a:pPr>
            <a:r>
              <a:rPr lang="en-US" sz="2800" b="1" dirty="0">
                <a:solidFill>
                  <a:prstClr val="black"/>
                </a:solidFill>
                <a:latin typeface="Times New Roman"/>
              </a:rPr>
              <a:t>         admissions</a:t>
            </a:r>
          </a:p>
          <a:p>
            <a:pPr>
              <a:defRPr/>
            </a:pPr>
            <a:endParaRPr lang="en-US" sz="3200" b="1" dirty="0">
              <a:solidFill>
                <a:prstClr val="black"/>
              </a:solidFill>
              <a:latin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E931EB-CD26-4DBC-AE0B-BD6ECD8833EE}"/>
              </a:ext>
            </a:extLst>
          </p:cNvPr>
          <p:cNvSpPr/>
          <p:nvPr/>
        </p:nvSpPr>
        <p:spPr>
          <a:xfrm>
            <a:off x="2797175" y="2133601"/>
            <a:ext cx="6934200" cy="2308225"/>
          </a:xfrm>
          <a:prstGeom prst="rect">
            <a:avLst/>
          </a:prstGeom>
        </p:spPr>
        <p:txBody>
          <a:bodyPr>
            <a:spAutoFit/>
          </a:bodyPr>
          <a:lstStyle/>
          <a:p>
            <a:pPr>
              <a:defRPr/>
            </a:pPr>
            <a:r>
              <a:rPr lang="en-US" sz="3600" b="1" dirty="0">
                <a:solidFill>
                  <a:prstClr val="black"/>
                </a:solidFill>
                <a:latin typeface="Times New Roman"/>
              </a:rPr>
              <a:t>Rolling acceptance:</a:t>
            </a:r>
          </a:p>
          <a:p>
            <a:pPr marL="571500" indent="-571500">
              <a:buFont typeface="Arial" panose="020B0604020202020204" pitchFamily="34" charset="0"/>
              <a:buChar char="•"/>
              <a:defRPr/>
            </a:pPr>
            <a:r>
              <a:rPr lang="en-US" sz="3600" b="1" dirty="0">
                <a:solidFill>
                  <a:prstClr val="black"/>
                </a:solidFill>
                <a:latin typeface="Times New Roman"/>
              </a:rPr>
              <a:t> 7 already admitted for Fall 2018 with 5 more in process of applying</a:t>
            </a:r>
            <a:endParaRPr lang="en-US" sz="2800" b="1" dirty="0">
              <a:solidFill>
                <a:prstClr val="black"/>
              </a:solidFill>
              <a:latin typeface="Times New Roman"/>
            </a:endParaRPr>
          </a:p>
        </p:txBody>
      </p:sp>
      <p:sp>
        <p:nvSpPr>
          <p:cNvPr id="30723" name="TextBox 2">
            <a:extLst>
              <a:ext uri="{FF2B5EF4-FFF2-40B4-BE49-F238E27FC236}">
                <a16:creationId xmlns:a16="http://schemas.microsoft.com/office/drawing/2014/main" id="{33167AC3-F7EE-45E7-AABF-6C8B46E94C56}"/>
              </a:ext>
            </a:extLst>
          </p:cNvPr>
          <p:cNvSpPr txBox="1">
            <a:spLocks noChangeArrowheads="1"/>
          </p:cNvSpPr>
          <p:nvPr/>
        </p:nvSpPr>
        <p:spPr bwMode="auto">
          <a:xfrm>
            <a:off x="2667000" y="515939"/>
            <a:ext cx="65166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0"/>
              </a:spcBef>
              <a:spcAft>
                <a:spcPct val="0"/>
              </a:spcAft>
            </a:pPr>
            <a:r>
              <a:rPr lang="en-US" altLang="en-US" sz="4000" b="1">
                <a:solidFill>
                  <a:srgbClr val="C00000"/>
                </a:solidFill>
              </a:rPr>
              <a:t>Online RN-to-BSN Program </a:t>
            </a:r>
          </a:p>
          <a:p>
            <a:pPr algn="ctr" fontAlgn="base">
              <a:spcBef>
                <a:spcPct val="0"/>
              </a:spcBef>
              <a:spcAft>
                <a:spcPct val="0"/>
              </a:spcAft>
            </a:pPr>
            <a:r>
              <a:rPr lang="en-US" altLang="en-US" sz="4000" b="1">
                <a:solidFill>
                  <a:srgbClr val="C00000"/>
                </a:solidFill>
              </a:rPr>
              <a:t>Admissions</a:t>
            </a:r>
          </a:p>
        </p:txBody>
      </p:sp>
      <p:sp>
        <p:nvSpPr>
          <p:cNvPr id="30724" name="TextBox 3">
            <a:extLst>
              <a:ext uri="{FF2B5EF4-FFF2-40B4-BE49-F238E27FC236}">
                <a16:creationId xmlns:a16="http://schemas.microsoft.com/office/drawing/2014/main" id="{3179DA67-D4CB-484A-8F76-093B27848903}"/>
              </a:ext>
            </a:extLst>
          </p:cNvPr>
          <p:cNvSpPr txBox="1">
            <a:spLocks noChangeArrowheads="1"/>
          </p:cNvSpPr>
          <p:nvPr/>
        </p:nvSpPr>
        <p:spPr bwMode="auto">
          <a:xfrm>
            <a:off x="2811463" y="4411663"/>
            <a:ext cx="6832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r>
              <a:rPr lang="en-US" altLang="en-US" sz="3600" b="1">
                <a:solidFill>
                  <a:prstClr val="black"/>
                </a:solidFill>
              </a:rPr>
              <a:t>Enrolling students every semester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a:extLst>
              <a:ext uri="{FF2B5EF4-FFF2-40B4-BE49-F238E27FC236}">
                <a16:creationId xmlns:a16="http://schemas.microsoft.com/office/drawing/2014/main" id="{94ED63A3-C669-4D10-9FC2-AF551431CC3E}"/>
              </a:ext>
            </a:extLst>
          </p:cNvPr>
          <p:cNvSpPr txBox="1">
            <a:spLocks noChangeArrowheads="1"/>
          </p:cNvSpPr>
          <p:nvPr/>
        </p:nvSpPr>
        <p:spPr bwMode="auto">
          <a:xfrm>
            <a:off x="1828800" y="631825"/>
            <a:ext cx="801528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r>
              <a:rPr lang="en-US" altLang="en-US" sz="4000" b="1">
                <a:solidFill>
                  <a:srgbClr val="C00000"/>
                </a:solidFill>
              </a:rPr>
              <a:t>BSN to DNP </a:t>
            </a:r>
          </a:p>
          <a:p>
            <a:pPr fontAlgn="base">
              <a:spcBef>
                <a:spcPct val="0"/>
              </a:spcBef>
              <a:spcAft>
                <a:spcPct val="0"/>
              </a:spcAft>
            </a:pPr>
            <a:r>
              <a:rPr lang="en-US" altLang="en-US" sz="4000" b="1">
                <a:solidFill>
                  <a:srgbClr val="C00000"/>
                </a:solidFill>
              </a:rPr>
              <a:t>Family Nurse Practitioner Program</a:t>
            </a:r>
          </a:p>
        </p:txBody>
      </p:sp>
      <p:sp>
        <p:nvSpPr>
          <p:cNvPr id="3" name="TextBox 2">
            <a:extLst>
              <a:ext uri="{FF2B5EF4-FFF2-40B4-BE49-F238E27FC236}">
                <a16:creationId xmlns:a16="http://schemas.microsoft.com/office/drawing/2014/main" id="{396128AD-DB73-491A-B448-7729466783BC}"/>
              </a:ext>
            </a:extLst>
          </p:cNvPr>
          <p:cNvSpPr txBox="1"/>
          <p:nvPr/>
        </p:nvSpPr>
        <p:spPr>
          <a:xfrm>
            <a:off x="1974850" y="1954213"/>
            <a:ext cx="7659688" cy="4464050"/>
          </a:xfrm>
          <a:prstGeom prst="rect">
            <a:avLst/>
          </a:prstGeom>
          <a:noFill/>
        </p:spPr>
        <p:txBody>
          <a:bodyPr wrap="none">
            <a:spAutoFit/>
          </a:bodyPr>
          <a:lstStyle/>
          <a:p>
            <a:pPr marL="457200" indent="-457200">
              <a:buFont typeface="Arial" panose="020B0604020202020204" pitchFamily="34" charset="0"/>
              <a:buChar char="•"/>
              <a:defRPr/>
            </a:pPr>
            <a:r>
              <a:rPr lang="en-US" sz="2800" b="1" dirty="0">
                <a:solidFill>
                  <a:prstClr val="black"/>
                </a:solidFill>
                <a:latin typeface="Times New Roman"/>
              </a:rPr>
              <a:t>Fully funded program to admit first </a:t>
            </a:r>
          </a:p>
          <a:p>
            <a:pPr>
              <a:defRPr/>
            </a:pPr>
            <a:r>
              <a:rPr lang="en-US" sz="2800" b="1" dirty="0">
                <a:solidFill>
                  <a:prstClr val="black"/>
                </a:solidFill>
                <a:latin typeface="Times New Roman"/>
              </a:rPr>
              <a:t>        students in Fall 2017</a:t>
            </a:r>
          </a:p>
          <a:p>
            <a:pPr marL="457200" indent="-457200">
              <a:buFont typeface="Arial" panose="020B0604020202020204" pitchFamily="34" charset="0"/>
              <a:buChar char="•"/>
              <a:defRPr/>
            </a:pPr>
            <a:r>
              <a:rPr lang="en-US" sz="2800" b="1" dirty="0">
                <a:solidFill>
                  <a:prstClr val="black"/>
                </a:solidFill>
                <a:latin typeface="Times New Roman"/>
              </a:rPr>
              <a:t>Three year program with 73 credits and 1020 </a:t>
            </a:r>
          </a:p>
          <a:p>
            <a:pPr>
              <a:defRPr/>
            </a:pPr>
            <a:r>
              <a:rPr lang="en-US" sz="2800" b="1" dirty="0">
                <a:solidFill>
                  <a:prstClr val="black"/>
                </a:solidFill>
                <a:latin typeface="Times New Roman"/>
              </a:rPr>
              <a:t>         clinical practicum hours</a:t>
            </a:r>
          </a:p>
          <a:p>
            <a:pPr marL="457200" indent="-457200">
              <a:buFont typeface="Arial" panose="020B0604020202020204" pitchFamily="34" charset="0"/>
              <a:buChar char="•"/>
              <a:defRPr/>
            </a:pPr>
            <a:r>
              <a:rPr lang="en-US" sz="2800" b="1" dirty="0">
                <a:solidFill>
                  <a:prstClr val="black"/>
                </a:solidFill>
                <a:latin typeface="Times New Roman"/>
              </a:rPr>
              <a:t>Grads will be eligible for FNP certification</a:t>
            </a:r>
          </a:p>
          <a:p>
            <a:pPr>
              <a:defRPr/>
            </a:pPr>
            <a:r>
              <a:rPr lang="en-US" sz="2800" b="1" dirty="0">
                <a:solidFill>
                  <a:prstClr val="black"/>
                </a:solidFill>
                <a:latin typeface="Times New Roman"/>
              </a:rPr>
              <a:t>         and APRN licensure in Oklahoma</a:t>
            </a:r>
          </a:p>
          <a:p>
            <a:pPr marL="457200" indent="-457200">
              <a:buFont typeface="Arial" panose="020B0604020202020204" pitchFamily="34" charset="0"/>
              <a:buChar char="•"/>
              <a:defRPr/>
            </a:pPr>
            <a:r>
              <a:rPr lang="en-US" sz="2800" b="1" dirty="0">
                <a:solidFill>
                  <a:prstClr val="black"/>
                </a:solidFill>
                <a:latin typeface="Times New Roman"/>
              </a:rPr>
              <a:t>Program allows students to bypass the MSN</a:t>
            </a:r>
          </a:p>
          <a:p>
            <a:pPr marL="457200" indent="-457200">
              <a:buFont typeface="Arial" panose="020B0604020202020204" pitchFamily="34" charset="0"/>
              <a:buChar char="•"/>
              <a:defRPr/>
            </a:pPr>
            <a:r>
              <a:rPr lang="en-US" sz="2800" b="1" dirty="0">
                <a:solidFill>
                  <a:prstClr val="black"/>
                </a:solidFill>
                <a:latin typeface="Times New Roman"/>
              </a:rPr>
              <a:t>Degree completion component for FNPs </a:t>
            </a:r>
          </a:p>
          <a:p>
            <a:pPr>
              <a:defRPr/>
            </a:pPr>
            <a:r>
              <a:rPr lang="en-US" sz="2800" b="1" dirty="0">
                <a:solidFill>
                  <a:prstClr val="black"/>
                </a:solidFill>
                <a:latin typeface="Times New Roman"/>
              </a:rPr>
              <a:t>           with MSN</a:t>
            </a:r>
          </a:p>
          <a:p>
            <a:pPr>
              <a:defRPr/>
            </a:pPr>
            <a:endParaRPr lang="en-US" sz="3200" b="1" dirty="0">
              <a:solidFill>
                <a:prstClr val="black"/>
              </a:solidFill>
              <a:latin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03A267AF-0B6F-4DD6-8BC4-CCE02A4523F4}"/>
              </a:ext>
            </a:extLst>
          </p:cNvPr>
          <p:cNvSpPr>
            <a:spLocks noChangeArrowheads="1"/>
          </p:cNvSpPr>
          <p:nvPr/>
        </p:nvSpPr>
        <p:spPr bwMode="auto">
          <a:xfrm>
            <a:off x="1905000" y="457201"/>
            <a:ext cx="8153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r>
              <a:rPr lang="en-US" altLang="en-US" sz="4000" b="1">
                <a:solidFill>
                  <a:srgbClr val="C00000"/>
                </a:solidFill>
              </a:rPr>
              <a:t>BSN to DNP </a:t>
            </a:r>
          </a:p>
          <a:p>
            <a:pPr fontAlgn="base">
              <a:spcBef>
                <a:spcPct val="0"/>
              </a:spcBef>
              <a:spcAft>
                <a:spcPct val="0"/>
              </a:spcAft>
            </a:pPr>
            <a:r>
              <a:rPr lang="en-US" altLang="en-US" sz="4000" b="1">
                <a:solidFill>
                  <a:srgbClr val="C00000"/>
                </a:solidFill>
              </a:rPr>
              <a:t>Family Nurse Practitioner Program</a:t>
            </a:r>
          </a:p>
        </p:txBody>
      </p:sp>
      <p:sp>
        <p:nvSpPr>
          <p:cNvPr id="3" name="TextBox 2">
            <a:extLst>
              <a:ext uri="{FF2B5EF4-FFF2-40B4-BE49-F238E27FC236}">
                <a16:creationId xmlns:a16="http://schemas.microsoft.com/office/drawing/2014/main" id="{834358AA-D64C-485A-AC29-8C2E51B5691A}"/>
              </a:ext>
            </a:extLst>
          </p:cNvPr>
          <p:cNvSpPr txBox="1"/>
          <p:nvPr/>
        </p:nvSpPr>
        <p:spPr>
          <a:xfrm>
            <a:off x="2016126" y="2057400"/>
            <a:ext cx="8372475" cy="1570038"/>
          </a:xfrm>
          <a:prstGeom prst="rect">
            <a:avLst/>
          </a:prstGeom>
          <a:noFill/>
        </p:spPr>
        <p:txBody>
          <a:bodyPr wrap="none">
            <a:spAutoFit/>
          </a:bodyPr>
          <a:lstStyle/>
          <a:p>
            <a:pPr marL="285750" indent="-285750" eaLnBrk="0" fontAlgn="base" hangingPunct="0">
              <a:spcBef>
                <a:spcPct val="0"/>
              </a:spcBef>
              <a:spcAft>
                <a:spcPct val="0"/>
              </a:spcAft>
              <a:buFont typeface="Arial" panose="020B0604020202020204" pitchFamily="34" charset="0"/>
              <a:buChar char="•"/>
              <a:defRPr/>
            </a:pPr>
            <a:r>
              <a:rPr lang="en-US" sz="2400" b="1" dirty="0">
                <a:solidFill>
                  <a:srgbClr val="C00000"/>
                </a:solidFill>
                <a:latin typeface="Times New Roman" panose="02020603050405020304" pitchFamily="18" charset="0"/>
              </a:rPr>
              <a:t>Faculty have developed 12 new courses and six of them have</a:t>
            </a:r>
          </a:p>
          <a:p>
            <a:pPr eaLnBrk="0" fontAlgn="base" hangingPunct="0">
              <a:spcBef>
                <a:spcPct val="0"/>
              </a:spcBef>
              <a:spcAft>
                <a:spcPct val="0"/>
              </a:spcAft>
              <a:defRPr/>
            </a:pPr>
            <a:r>
              <a:rPr lang="en-US" sz="2400" b="1" dirty="0">
                <a:solidFill>
                  <a:srgbClr val="C00000"/>
                </a:solidFill>
                <a:latin typeface="Times New Roman" panose="02020603050405020304" pitchFamily="18" charset="0"/>
              </a:rPr>
              <a:t>      been delivered to date:</a:t>
            </a:r>
          </a:p>
          <a:p>
            <a:pPr eaLnBrk="0" fontAlgn="base" hangingPunct="0">
              <a:spcBef>
                <a:spcPct val="0"/>
              </a:spcBef>
              <a:spcAft>
                <a:spcPct val="0"/>
              </a:spcAft>
              <a:defRPr/>
            </a:pPr>
            <a:endParaRPr lang="en-US" sz="2400" b="1" dirty="0">
              <a:solidFill>
                <a:srgbClr val="C00000"/>
              </a:solidFill>
              <a:latin typeface="Times New Roman" panose="02020603050405020304" pitchFamily="18" charset="0"/>
            </a:endParaRPr>
          </a:p>
          <a:p>
            <a:pPr eaLnBrk="0" fontAlgn="base" hangingPunct="0">
              <a:spcBef>
                <a:spcPct val="0"/>
              </a:spcBef>
              <a:spcAft>
                <a:spcPct val="0"/>
              </a:spcAft>
              <a:defRPr/>
            </a:pPr>
            <a:endParaRPr lang="en-US" sz="2400" b="1" dirty="0">
              <a:solidFill>
                <a:srgbClr val="C00000"/>
              </a:solidFill>
              <a:latin typeface="Times New Roman" panose="02020603050405020304" pitchFamily="18" charset="0"/>
            </a:endParaRPr>
          </a:p>
        </p:txBody>
      </p:sp>
      <p:graphicFrame>
        <p:nvGraphicFramePr>
          <p:cNvPr id="4" name="Table 3">
            <a:extLst>
              <a:ext uri="{FF2B5EF4-FFF2-40B4-BE49-F238E27FC236}">
                <a16:creationId xmlns:a16="http://schemas.microsoft.com/office/drawing/2014/main" id="{FB7F1D68-DB00-43DD-86B9-AA83D0F02152}"/>
              </a:ext>
            </a:extLst>
          </p:cNvPr>
          <p:cNvGraphicFramePr>
            <a:graphicFrameLocks noGrp="1"/>
          </p:cNvGraphicFramePr>
          <p:nvPr/>
        </p:nvGraphicFramePr>
        <p:xfrm>
          <a:off x="2016125" y="2841625"/>
          <a:ext cx="8270874" cy="3673476"/>
        </p:xfrm>
        <a:graphic>
          <a:graphicData uri="http://schemas.openxmlformats.org/drawingml/2006/table">
            <a:tbl>
              <a:tblPr firstRow="1" bandRow="1">
                <a:tableStyleId>{5C22544A-7EE6-4342-B048-85BDC9FD1C3A}</a:tableStyleId>
              </a:tblPr>
              <a:tblGrid>
                <a:gridCol w="4135437">
                  <a:extLst>
                    <a:ext uri="{9D8B030D-6E8A-4147-A177-3AD203B41FA5}">
                      <a16:colId xmlns:a16="http://schemas.microsoft.com/office/drawing/2014/main" val="3909077702"/>
                    </a:ext>
                  </a:extLst>
                </a:gridCol>
                <a:gridCol w="4135437">
                  <a:extLst>
                    <a:ext uri="{9D8B030D-6E8A-4147-A177-3AD203B41FA5}">
                      <a16:colId xmlns:a16="http://schemas.microsoft.com/office/drawing/2014/main" val="271401359"/>
                    </a:ext>
                  </a:extLst>
                </a:gridCol>
              </a:tblGrid>
              <a:tr h="370904">
                <a:tc>
                  <a:txBody>
                    <a:bodyPr/>
                    <a:lstStyle/>
                    <a:p>
                      <a:r>
                        <a:rPr lang="en-US" sz="1800" dirty="0"/>
                        <a:t>Course Delivered in 2017-2018</a:t>
                      </a:r>
                    </a:p>
                  </a:txBody>
                  <a:tcPr marL="91444" marR="91444" marT="45728" marB="45728"/>
                </a:tc>
                <a:tc>
                  <a:txBody>
                    <a:bodyPr/>
                    <a:lstStyle/>
                    <a:p>
                      <a:r>
                        <a:rPr lang="en-US" sz="1800" dirty="0"/>
                        <a:t>Courses for Summer and Fall 2018</a:t>
                      </a:r>
                    </a:p>
                  </a:txBody>
                  <a:tcPr marL="91444" marR="91444" marT="45728" marB="45728"/>
                </a:tc>
                <a:extLst>
                  <a:ext uri="{0D108BD9-81ED-4DB2-BD59-A6C34878D82A}">
                    <a16:rowId xmlns:a16="http://schemas.microsoft.com/office/drawing/2014/main" val="2602570980"/>
                  </a:ext>
                </a:extLst>
              </a:tr>
              <a:tr h="370904">
                <a:tc>
                  <a:txBody>
                    <a:bodyPr/>
                    <a:lstStyle/>
                    <a:p>
                      <a:r>
                        <a:rPr lang="en-US" sz="1800" dirty="0"/>
                        <a:t>Advanced Pathophysiology</a:t>
                      </a:r>
                    </a:p>
                  </a:txBody>
                  <a:tcPr marL="91444" marR="91444" marT="45728" marB="45728"/>
                </a:tc>
                <a:tc>
                  <a:txBody>
                    <a:bodyPr/>
                    <a:lstStyle/>
                    <a:p>
                      <a:r>
                        <a:rPr lang="en-US" sz="1800" dirty="0"/>
                        <a:t>Advanced Holistic Assessment</a:t>
                      </a:r>
                    </a:p>
                  </a:txBody>
                  <a:tcPr marL="91444" marR="91444" marT="45728" marB="45728"/>
                </a:tc>
                <a:extLst>
                  <a:ext uri="{0D108BD9-81ED-4DB2-BD59-A6C34878D82A}">
                    <a16:rowId xmlns:a16="http://schemas.microsoft.com/office/drawing/2014/main" val="4106746580"/>
                  </a:ext>
                </a:extLst>
              </a:tr>
              <a:tr h="370904">
                <a:tc>
                  <a:txBody>
                    <a:bodyPr/>
                    <a:lstStyle/>
                    <a:p>
                      <a:r>
                        <a:rPr lang="en-US" sz="1800" dirty="0"/>
                        <a:t>Biostatistics</a:t>
                      </a:r>
                    </a:p>
                  </a:txBody>
                  <a:tcPr marL="91444" marR="91444" marT="45728" marB="45728"/>
                </a:tc>
                <a:tc>
                  <a:txBody>
                    <a:bodyPr/>
                    <a:lstStyle/>
                    <a:p>
                      <a:r>
                        <a:rPr lang="en-US" sz="1800" dirty="0"/>
                        <a:t>Role Development for DNPs</a:t>
                      </a:r>
                    </a:p>
                  </a:txBody>
                  <a:tcPr marL="91444" marR="91444" marT="45728" marB="45728"/>
                </a:tc>
                <a:extLst>
                  <a:ext uri="{0D108BD9-81ED-4DB2-BD59-A6C34878D82A}">
                    <a16:rowId xmlns:a16="http://schemas.microsoft.com/office/drawing/2014/main" val="3262986751"/>
                  </a:ext>
                </a:extLst>
              </a:tr>
              <a:tr h="640191">
                <a:tc>
                  <a:txBody>
                    <a:bodyPr/>
                    <a:lstStyle/>
                    <a:p>
                      <a:r>
                        <a:rPr lang="en-US" sz="1800" dirty="0"/>
                        <a:t>Health Policy, Ethics, Economics and the Advanced Practice Nurse</a:t>
                      </a:r>
                    </a:p>
                  </a:txBody>
                  <a:tcPr marL="91444" marR="91444" marT="45728" marB="45728"/>
                </a:tc>
                <a:tc>
                  <a:txBody>
                    <a:bodyPr/>
                    <a:lstStyle/>
                    <a:p>
                      <a:r>
                        <a:rPr lang="en-US" sz="1800" dirty="0"/>
                        <a:t>Health Systems- Informatics and Quality Management</a:t>
                      </a:r>
                    </a:p>
                  </a:txBody>
                  <a:tcPr marL="91444" marR="91444" marT="45728" marB="45728"/>
                </a:tc>
                <a:extLst>
                  <a:ext uri="{0D108BD9-81ED-4DB2-BD59-A6C34878D82A}">
                    <a16:rowId xmlns:a16="http://schemas.microsoft.com/office/drawing/2014/main" val="3116692755"/>
                  </a:ext>
                </a:extLst>
              </a:tr>
              <a:tr h="640191">
                <a:tc>
                  <a:txBody>
                    <a:bodyPr/>
                    <a:lstStyle/>
                    <a:p>
                      <a:r>
                        <a:rPr lang="en-US" sz="1800" dirty="0"/>
                        <a:t>Theory for Evidence-Based Advanced Nursing Practice </a:t>
                      </a:r>
                    </a:p>
                  </a:txBody>
                  <a:tcPr marL="91444" marR="91444" marT="45728" marB="45728"/>
                </a:tc>
                <a:tc>
                  <a:txBody>
                    <a:bodyPr/>
                    <a:lstStyle/>
                    <a:p>
                      <a:r>
                        <a:rPr lang="en-US" sz="1800" dirty="0"/>
                        <a:t>Population Health and Health Promotion</a:t>
                      </a:r>
                    </a:p>
                  </a:txBody>
                  <a:tcPr marL="91444" marR="91444" marT="45728" marB="45728"/>
                </a:tc>
                <a:extLst>
                  <a:ext uri="{0D108BD9-81ED-4DB2-BD59-A6C34878D82A}">
                    <a16:rowId xmlns:a16="http://schemas.microsoft.com/office/drawing/2014/main" val="2154091452"/>
                  </a:ext>
                </a:extLst>
              </a:tr>
              <a:tr h="640191">
                <a:tc>
                  <a:txBody>
                    <a:bodyPr/>
                    <a:lstStyle/>
                    <a:p>
                      <a:r>
                        <a:rPr lang="en-US" sz="1800" dirty="0"/>
                        <a:t>Advanced Research Methods</a:t>
                      </a:r>
                    </a:p>
                  </a:txBody>
                  <a:tcPr marL="91444" marR="91444"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Evidence-Based Practice</a:t>
                      </a:r>
                    </a:p>
                    <a:p>
                      <a:endParaRPr lang="en-US" sz="1800" dirty="0"/>
                    </a:p>
                  </a:txBody>
                  <a:tcPr marL="91444" marR="91444" marT="45728" marB="45728"/>
                </a:tc>
                <a:extLst>
                  <a:ext uri="{0D108BD9-81ED-4DB2-BD59-A6C34878D82A}">
                    <a16:rowId xmlns:a16="http://schemas.microsoft.com/office/drawing/2014/main" val="3614521031"/>
                  </a:ext>
                </a:extLst>
              </a:tr>
              <a:tr h="640191">
                <a:tc>
                  <a:txBody>
                    <a:bodyPr/>
                    <a:lstStyle/>
                    <a:p>
                      <a:r>
                        <a:rPr lang="en-US" sz="1800" dirty="0"/>
                        <a:t>Interprofessional Leadership, Collaboration and Communication</a:t>
                      </a:r>
                    </a:p>
                  </a:txBody>
                  <a:tcPr marL="91444" marR="91444" marT="45728" marB="45728"/>
                </a:tc>
                <a:tc>
                  <a:txBody>
                    <a:bodyPr/>
                    <a:lstStyle/>
                    <a:p>
                      <a:r>
                        <a:rPr lang="en-US" sz="1800" dirty="0"/>
                        <a:t>Advances Pharmacotherapeutics</a:t>
                      </a:r>
                    </a:p>
                  </a:txBody>
                  <a:tcPr marL="91444" marR="91444" marT="45728" marB="45728"/>
                </a:tc>
                <a:extLst>
                  <a:ext uri="{0D108BD9-81ED-4DB2-BD59-A6C34878D82A}">
                    <a16:rowId xmlns:a16="http://schemas.microsoft.com/office/drawing/2014/main" val="2376903918"/>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a:extLst>
              <a:ext uri="{FF2B5EF4-FFF2-40B4-BE49-F238E27FC236}">
                <a16:creationId xmlns:a16="http://schemas.microsoft.com/office/drawing/2014/main" id="{05B54156-3DF9-4DE0-92DF-82CAA1AAFE29}"/>
              </a:ext>
            </a:extLst>
          </p:cNvPr>
          <p:cNvSpPr txBox="1">
            <a:spLocks noChangeArrowheads="1"/>
          </p:cNvSpPr>
          <p:nvPr/>
        </p:nvSpPr>
        <p:spPr bwMode="auto">
          <a:xfrm>
            <a:off x="2560639" y="457201"/>
            <a:ext cx="7070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4800" b="1">
                <a:solidFill>
                  <a:srgbClr val="C00000"/>
                </a:solidFill>
              </a:rPr>
              <a:t>DNP Program Enrollment</a:t>
            </a:r>
          </a:p>
        </p:txBody>
      </p:sp>
      <p:sp>
        <p:nvSpPr>
          <p:cNvPr id="36867" name="TextBox 2">
            <a:extLst>
              <a:ext uri="{FF2B5EF4-FFF2-40B4-BE49-F238E27FC236}">
                <a16:creationId xmlns:a16="http://schemas.microsoft.com/office/drawing/2014/main" id="{67CB5024-A0B2-4920-A38C-BF7FC5C9ECC9}"/>
              </a:ext>
            </a:extLst>
          </p:cNvPr>
          <p:cNvSpPr txBox="1">
            <a:spLocks noChangeArrowheads="1"/>
          </p:cNvSpPr>
          <p:nvPr/>
        </p:nvSpPr>
        <p:spPr bwMode="auto">
          <a:xfrm>
            <a:off x="3048001" y="1828801"/>
            <a:ext cx="627221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Times New Roman" panose="02020603050405020304" pitchFamily="18" charset="0"/>
              </a:defRPr>
            </a:lvl1pPr>
            <a:lvl2pPr marL="800100" indent="-34290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0"/>
              </a:spcBef>
              <a:spcAft>
                <a:spcPct val="0"/>
              </a:spcAft>
              <a:buFont typeface="Arial" panose="020B0604020202020204" pitchFamily="34" charset="0"/>
              <a:buChar char="•"/>
            </a:pPr>
            <a:r>
              <a:rPr lang="en-US" altLang="en-US" sz="2400" b="1">
                <a:solidFill>
                  <a:srgbClr val="C00000"/>
                </a:solidFill>
              </a:rPr>
              <a:t>Started the 2017-2018 year with 24 students</a:t>
            </a:r>
          </a:p>
          <a:p>
            <a:pPr lvl="1" eaLnBrk="0" fontAlgn="base" hangingPunct="0">
              <a:spcBef>
                <a:spcPct val="0"/>
              </a:spcBef>
              <a:spcAft>
                <a:spcPct val="0"/>
              </a:spcAft>
              <a:buFont typeface="Arial" panose="020B0604020202020204" pitchFamily="34" charset="0"/>
              <a:buChar char="•"/>
            </a:pPr>
            <a:r>
              <a:rPr lang="en-US" altLang="en-US" sz="2400" b="1">
                <a:solidFill>
                  <a:srgbClr val="C00000"/>
                </a:solidFill>
              </a:rPr>
              <a:t>13 Full Time</a:t>
            </a:r>
          </a:p>
          <a:p>
            <a:pPr lvl="1" eaLnBrk="0" fontAlgn="base" hangingPunct="0">
              <a:spcBef>
                <a:spcPct val="0"/>
              </a:spcBef>
              <a:spcAft>
                <a:spcPct val="0"/>
              </a:spcAft>
              <a:buFont typeface="Arial" panose="020B0604020202020204" pitchFamily="34" charset="0"/>
              <a:buChar char="•"/>
            </a:pPr>
            <a:r>
              <a:rPr lang="en-US" altLang="en-US" sz="2400" b="1">
                <a:solidFill>
                  <a:srgbClr val="C00000"/>
                </a:solidFill>
              </a:rPr>
              <a:t>9 Part Time</a:t>
            </a:r>
          </a:p>
          <a:p>
            <a:pPr eaLnBrk="0" fontAlgn="base" hangingPunct="0">
              <a:spcBef>
                <a:spcPct val="0"/>
              </a:spcBef>
              <a:spcAft>
                <a:spcPct val="0"/>
              </a:spcAft>
              <a:buFont typeface="Arial" panose="020B0604020202020204" pitchFamily="34" charset="0"/>
              <a:buChar char="•"/>
            </a:pPr>
            <a:endParaRPr lang="en-US" altLang="en-US" sz="2400" b="1">
              <a:solidFill>
                <a:srgbClr val="C00000"/>
              </a:solidFill>
            </a:endParaRPr>
          </a:p>
          <a:p>
            <a:pPr eaLnBrk="0" fontAlgn="base" hangingPunct="0">
              <a:spcBef>
                <a:spcPct val="0"/>
              </a:spcBef>
              <a:spcAft>
                <a:spcPct val="0"/>
              </a:spcAft>
              <a:buFont typeface="Arial" panose="020B0604020202020204" pitchFamily="34" charset="0"/>
              <a:buChar char="•"/>
            </a:pPr>
            <a:r>
              <a:rPr lang="en-US" altLang="en-US" sz="2400" b="1">
                <a:solidFill>
                  <a:srgbClr val="C00000"/>
                </a:solidFill>
              </a:rPr>
              <a:t>Currently have 19 students </a:t>
            </a:r>
          </a:p>
          <a:p>
            <a:pPr lvl="1" eaLnBrk="0" fontAlgn="base" hangingPunct="0">
              <a:spcBef>
                <a:spcPct val="0"/>
              </a:spcBef>
              <a:spcAft>
                <a:spcPct val="0"/>
              </a:spcAft>
              <a:buFont typeface="Arial" panose="020B0604020202020204" pitchFamily="34" charset="0"/>
              <a:buChar char="•"/>
            </a:pPr>
            <a:r>
              <a:rPr lang="en-US" altLang="en-US" sz="2400" b="1">
                <a:solidFill>
                  <a:srgbClr val="C00000"/>
                </a:solidFill>
              </a:rPr>
              <a:t>9 Full Time</a:t>
            </a:r>
          </a:p>
          <a:p>
            <a:pPr lvl="1" eaLnBrk="0" fontAlgn="base" hangingPunct="0">
              <a:spcBef>
                <a:spcPct val="0"/>
              </a:spcBef>
              <a:spcAft>
                <a:spcPct val="0"/>
              </a:spcAft>
              <a:buFont typeface="Arial" panose="020B0604020202020204" pitchFamily="34" charset="0"/>
              <a:buChar char="•"/>
            </a:pPr>
            <a:r>
              <a:rPr lang="en-US" altLang="en-US" sz="2400" b="1">
                <a:solidFill>
                  <a:srgbClr val="C00000"/>
                </a:solidFill>
              </a:rPr>
              <a:t>10 Part Time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5176BC99-3E04-4CF9-9793-A975586AF89F}"/>
              </a:ext>
            </a:extLst>
          </p:cNvPr>
          <p:cNvSpPr>
            <a:spLocks noChangeArrowheads="1"/>
          </p:cNvSpPr>
          <p:nvPr/>
        </p:nvSpPr>
        <p:spPr bwMode="auto">
          <a:xfrm>
            <a:off x="2514600" y="609601"/>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4800" b="1">
                <a:solidFill>
                  <a:srgbClr val="C00000"/>
                </a:solidFill>
              </a:rPr>
              <a:t>DNP Program Enrollment</a:t>
            </a:r>
          </a:p>
        </p:txBody>
      </p:sp>
      <p:sp>
        <p:nvSpPr>
          <p:cNvPr id="3" name="TextBox 2">
            <a:extLst>
              <a:ext uri="{FF2B5EF4-FFF2-40B4-BE49-F238E27FC236}">
                <a16:creationId xmlns:a16="http://schemas.microsoft.com/office/drawing/2014/main" id="{6971774B-A4B2-4475-9996-67B4BC764137}"/>
              </a:ext>
            </a:extLst>
          </p:cNvPr>
          <p:cNvSpPr txBox="1"/>
          <p:nvPr/>
        </p:nvSpPr>
        <p:spPr>
          <a:xfrm>
            <a:off x="3048000" y="2057400"/>
            <a:ext cx="7107238" cy="2616200"/>
          </a:xfrm>
          <a:prstGeom prst="rect">
            <a:avLst/>
          </a:prstGeom>
          <a:noFill/>
        </p:spPr>
        <p:txBody>
          <a:bodyPr wrap="none">
            <a:spAutoFit/>
          </a:bodyPr>
          <a:lstStyle/>
          <a:p>
            <a:pPr eaLnBrk="0" fontAlgn="base" hangingPunct="0">
              <a:spcBef>
                <a:spcPct val="0"/>
              </a:spcBef>
              <a:spcAft>
                <a:spcPct val="0"/>
              </a:spcAft>
              <a:defRPr/>
            </a:pPr>
            <a:r>
              <a:rPr lang="en-US" sz="3200" b="1" dirty="0">
                <a:solidFill>
                  <a:srgbClr val="C00000"/>
                </a:solidFill>
                <a:latin typeface="Times New Roman" panose="02020603050405020304" pitchFamily="18" charset="0"/>
              </a:rPr>
              <a:t>August 2018 Cohort</a:t>
            </a:r>
          </a:p>
          <a:p>
            <a:pPr eaLnBrk="0" fontAlgn="base" hangingPunct="0">
              <a:spcBef>
                <a:spcPct val="0"/>
              </a:spcBef>
              <a:spcAft>
                <a:spcPct val="0"/>
              </a:spcAft>
              <a:defRPr/>
            </a:pPr>
            <a:endParaRPr lang="en-US" b="1" dirty="0">
              <a:solidFill>
                <a:srgbClr val="C00000"/>
              </a:solidFill>
              <a:latin typeface="Times New Roman" panose="02020603050405020304" pitchFamily="18" charset="0"/>
            </a:endParaRPr>
          </a:p>
          <a:p>
            <a:pPr marL="285750" indent="-285750" eaLnBrk="0" fontAlgn="base" hangingPunct="0">
              <a:spcBef>
                <a:spcPct val="0"/>
              </a:spcBef>
              <a:spcAft>
                <a:spcPct val="0"/>
              </a:spcAft>
              <a:buFont typeface="Arial" panose="020B0604020202020204" pitchFamily="34" charset="0"/>
              <a:buChar char="•"/>
              <a:defRPr/>
            </a:pPr>
            <a:r>
              <a:rPr lang="en-US" sz="2000" b="1" dirty="0">
                <a:solidFill>
                  <a:srgbClr val="C00000"/>
                </a:solidFill>
                <a:latin typeface="Times New Roman" panose="02020603050405020304" pitchFamily="18" charset="0"/>
              </a:rPr>
              <a:t>45 applicants- but only 33 completed the application process </a:t>
            </a:r>
          </a:p>
          <a:p>
            <a:pPr marL="285750" indent="-285750" eaLnBrk="0" fontAlgn="base" hangingPunct="0">
              <a:spcBef>
                <a:spcPct val="0"/>
              </a:spcBef>
              <a:spcAft>
                <a:spcPct val="0"/>
              </a:spcAft>
              <a:buFont typeface="Arial" panose="020B0604020202020204" pitchFamily="34" charset="0"/>
              <a:buChar char="•"/>
              <a:defRPr/>
            </a:pPr>
            <a:r>
              <a:rPr lang="en-US" sz="2000" b="1" dirty="0">
                <a:solidFill>
                  <a:srgbClr val="C00000"/>
                </a:solidFill>
                <a:latin typeface="Times New Roman" panose="02020603050405020304" pitchFamily="18" charset="0"/>
              </a:rPr>
              <a:t>Interview team met with the 33 applicants</a:t>
            </a:r>
          </a:p>
          <a:p>
            <a:pPr marL="285750" indent="-285750" eaLnBrk="0" fontAlgn="base" hangingPunct="0">
              <a:spcBef>
                <a:spcPct val="0"/>
              </a:spcBef>
              <a:spcAft>
                <a:spcPct val="0"/>
              </a:spcAft>
              <a:buFont typeface="Arial" panose="020B0604020202020204" pitchFamily="34" charset="0"/>
              <a:buChar char="•"/>
              <a:defRPr/>
            </a:pPr>
            <a:r>
              <a:rPr lang="en-US" sz="2000" b="1" dirty="0">
                <a:solidFill>
                  <a:srgbClr val="C00000"/>
                </a:solidFill>
                <a:latin typeface="Times New Roman" panose="02020603050405020304" pitchFamily="18" charset="0"/>
              </a:rPr>
              <a:t>Selected 25 to start the August 2018 program cohort</a:t>
            </a:r>
          </a:p>
          <a:p>
            <a:pPr eaLnBrk="0" fontAlgn="base" hangingPunct="0">
              <a:spcBef>
                <a:spcPct val="0"/>
              </a:spcBef>
              <a:spcAft>
                <a:spcPct val="0"/>
              </a:spcAft>
              <a:defRPr/>
            </a:pPr>
            <a:endParaRPr lang="en-US" dirty="0">
              <a:solidFill>
                <a:prstClr val="black"/>
              </a:solidFill>
              <a:latin typeface="Times New Roman" panose="02020603050405020304" pitchFamily="18" charset="0"/>
            </a:endParaRPr>
          </a:p>
          <a:p>
            <a:pPr eaLnBrk="0" fontAlgn="base" hangingPunct="0">
              <a:spcBef>
                <a:spcPct val="0"/>
              </a:spcBef>
              <a:spcAft>
                <a:spcPct val="0"/>
              </a:spcAft>
              <a:defRPr/>
            </a:pPr>
            <a:endParaRPr lang="en-US" dirty="0">
              <a:solidFill>
                <a:prstClr val="black"/>
              </a:solidFill>
              <a:latin typeface="Times New Roman" panose="02020603050405020304" pitchFamily="18" charset="0"/>
            </a:endParaRPr>
          </a:p>
          <a:p>
            <a:pPr eaLnBrk="0" fontAlgn="base" hangingPunct="0">
              <a:spcBef>
                <a:spcPct val="0"/>
              </a:spcBef>
              <a:spcAft>
                <a:spcPct val="0"/>
              </a:spcAft>
              <a:defRPr/>
            </a:pPr>
            <a:endParaRPr lang="en-US" dirty="0">
              <a:solidFill>
                <a:prstClr val="black"/>
              </a:solidFill>
              <a:latin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a:extLst>
              <a:ext uri="{FF2B5EF4-FFF2-40B4-BE49-F238E27FC236}">
                <a16:creationId xmlns:a16="http://schemas.microsoft.com/office/drawing/2014/main" id="{52A83A12-832F-45B1-978C-BBF5BD362A4F}"/>
              </a:ext>
            </a:extLst>
          </p:cNvPr>
          <p:cNvSpPr txBox="1">
            <a:spLocks noChangeArrowheads="1"/>
          </p:cNvSpPr>
          <p:nvPr/>
        </p:nvSpPr>
        <p:spPr bwMode="auto">
          <a:xfrm>
            <a:off x="2971800" y="1676401"/>
            <a:ext cx="660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r>
              <a:rPr lang="en-US" altLang="en-US" sz="6000" b="1">
                <a:solidFill>
                  <a:srgbClr val="C00000"/>
                </a:solidFill>
              </a:rPr>
              <a:t>Program Outcomes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a:extLst>
              <a:ext uri="{FF2B5EF4-FFF2-40B4-BE49-F238E27FC236}">
                <a16:creationId xmlns:a16="http://schemas.microsoft.com/office/drawing/2014/main" id="{45DDE6E1-1755-4915-8B4E-476515AB111E}"/>
              </a:ext>
            </a:extLst>
          </p:cNvPr>
          <p:cNvSpPr txBox="1">
            <a:spLocks noChangeArrowheads="1"/>
          </p:cNvSpPr>
          <p:nvPr/>
        </p:nvSpPr>
        <p:spPr bwMode="auto">
          <a:xfrm>
            <a:off x="2286000" y="1709739"/>
            <a:ext cx="45085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r>
              <a:rPr lang="en-US" altLang="en-US" sz="3200" b="1">
                <a:solidFill>
                  <a:prstClr val="black"/>
                </a:solidFill>
              </a:rPr>
              <a:t>2017 NCLEX Pass Rates</a:t>
            </a:r>
          </a:p>
          <a:p>
            <a:pPr fontAlgn="base">
              <a:spcBef>
                <a:spcPct val="0"/>
              </a:spcBef>
              <a:spcAft>
                <a:spcPct val="0"/>
              </a:spcAft>
            </a:pPr>
            <a:r>
              <a:rPr lang="en-US" altLang="en-US" sz="2000" b="1">
                <a:solidFill>
                  <a:prstClr val="black"/>
                </a:solidFill>
              </a:rPr>
              <a:t>(percent by calendar year)</a:t>
            </a:r>
          </a:p>
        </p:txBody>
      </p:sp>
      <p:sp>
        <p:nvSpPr>
          <p:cNvPr id="43011" name="TextBox 2">
            <a:extLst>
              <a:ext uri="{FF2B5EF4-FFF2-40B4-BE49-F238E27FC236}">
                <a16:creationId xmlns:a16="http://schemas.microsoft.com/office/drawing/2014/main" id="{985C47E4-5408-448C-88C2-B7411753FC24}"/>
              </a:ext>
            </a:extLst>
          </p:cNvPr>
          <p:cNvSpPr txBox="1">
            <a:spLocks noChangeArrowheads="1"/>
          </p:cNvSpPr>
          <p:nvPr/>
        </p:nvSpPr>
        <p:spPr bwMode="auto">
          <a:xfrm>
            <a:off x="2590801" y="2601913"/>
            <a:ext cx="77501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r>
              <a:rPr lang="en-US" altLang="en-US" sz="2800" b="1">
                <a:solidFill>
                  <a:prstClr val="black"/>
                </a:solidFill>
              </a:rPr>
              <a:t>Alva – 55.56% (10/18 passed) </a:t>
            </a:r>
            <a:r>
              <a:rPr lang="en-US" altLang="en-US" sz="2000" b="1">
                <a:solidFill>
                  <a:srgbClr val="C00000"/>
                </a:solidFill>
              </a:rPr>
              <a:t>(2016 = 66.67%; 10/15)</a:t>
            </a:r>
          </a:p>
          <a:p>
            <a:pPr fontAlgn="base">
              <a:spcBef>
                <a:spcPct val="0"/>
              </a:spcBef>
              <a:spcAft>
                <a:spcPct val="0"/>
              </a:spcAft>
            </a:pPr>
            <a:r>
              <a:rPr lang="en-US" altLang="en-US" sz="2800" b="1">
                <a:solidFill>
                  <a:prstClr val="black"/>
                </a:solidFill>
              </a:rPr>
              <a:t>Enid – 71.43%  (10/14 passed) </a:t>
            </a:r>
            <a:r>
              <a:rPr lang="en-US" altLang="en-US" sz="2000" b="1">
                <a:solidFill>
                  <a:srgbClr val="C00000"/>
                </a:solidFill>
              </a:rPr>
              <a:t>(2016 = 75%; 6/8)</a:t>
            </a:r>
          </a:p>
          <a:p>
            <a:pPr fontAlgn="base">
              <a:spcBef>
                <a:spcPct val="0"/>
              </a:spcBef>
              <a:spcAft>
                <a:spcPct val="0"/>
              </a:spcAft>
            </a:pPr>
            <a:r>
              <a:rPr lang="en-US" altLang="en-US" sz="2800" b="1">
                <a:solidFill>
                  <a:prstClr val="black"/>
                </a:solidFill>
              </a:rPr>
              <a:t>Woodward – 83.33% (5/6 passed)  </a:t>
            </a:r>
            <a:r>
              <a:rPr lang="en-US" altLang="en-US" sz="2000" b="1">
                <a:solidFill>
                  <a:srgbClr val="C00000"/>
                </a:solidFill>
              </a:rPr>
              <a:t>(2016 = 83.33%; 5/6)</a:t>
            </a:r>
            <a:endParaRPr lang="en-US" altLang="en-US" sz="2000" b="1">
              <a:solidFill>
                <a:prstClr val="black"/>
              </a:solidFill>
            </a:endParaRPr>
          </a:p>
          <a:p>
            <a:pPr fontAlgn="base">
              <a:spcBef>
                <a:spcPct val="0"/>
              </a:spcBef>
              <a:spcAft>
                <a:spcPct val="0"/>
              </a:spcAft>
            </a:pPr>
            <a:r>
              <a:rPr lang="en-US" altLang="en-US" sz="2800" b="1">
                <a:solidFill>
                  <a:prstClr val="black"/>
                </a:solidFill>
              </a:rPr>
              <a:t>Ponca City – 60% (3/5 passed) </a:t>
            </a:r>
            <a:r>
              <a:rPr lang="en-US" altLang="en-US" sz="2000" b="1">
                <a:solidFill>
                  <a:srgbClr val="C00000"/>
                </a:solidFill>
              </a:rPr>
              <a:t>(2016 = 50%; 1/2)</a:t>
            </a:r>
          </a:p>
          <a:p>
            <a:pPr fontAlgn="base">
              <a:spcBef>
                <a:spcPct val="0"/>
              </a:spcBef>
              <a:spcAft>
                <a:spcPct val="0"/>
              </a:spcAft>
            </a:pPr>
            <a:r>
              <a:rPr lang="en-US" altLang="en-US" sz="2800" b="1">
                <a:solidFill>
                  <a:prstClr val="black"/>
                </a:solidFill>
              </a:rPr>
              <a:t>Cumulative: 65.116% (28/43 passed) </a:t>
            </a:r>
            <a:r>
              <a:rPr lang="en-US" altLang="en-US" sz="2000" b="1">
                <a:solidFill>
                  <a:srgbClr val="C00000"/>
                </a:solidFill>
              </a:rPr>
              <a:t>(2016 = 70.9%)</a:t>
            </a:r>
          </a:p>
        </p:txBody>
      </p:sp>
      <p:sp>
        <p:nvSpPr>
          <p:cNvPr id="43012" name="Rectangle 3">
            <a:extLst>
              <a:ext uri="{FF2B5EF4-FFF2-40B4-BE49-F238E27FC236}">
                <a16:creationId xmlns:a16="http://schemas.microsoft.com/office/drawing/2014/main" id="{AFE4BDB3-D91A-4AB5-B59E-A0382F31BD1B}"/>
              </a:ext>
            </a:extLst>
          </p:cNvPr>
          <p:cNvSpPr>
            <a:spLocks noChangeArrowheads="1"/>
          </p:cNvSpPr>
          <p:nvPr/>
        </p:nvSpPr>
        <p:spPr bwMode="auto">
          <a:xfrm>
            <a:off x="2765426" y="457200"/>
            <a:ext cx="66008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r>
              <a:rPr lang="en-US" altLang="en-US" sz="6000" b="1">
                <a:solidFill>
                  <a:srgbClr val="C00000"/>
                </a:solidFill>
              </a:rPr>
              <a:t>Program Outcomes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4">
            <a:extLst>
              <a:ext uri="{FF2B5EF4-FFF2-40B4-BE49-F238E27FC236}">
                <a16:creationId xmlns:a16="http://schemas.microsoft.com/office/drawing/2014/main" id="{FB47D9FD-4507-4DAE-834C-171F40BFFD3F}"/>
              </a:ext>
            </a:extLst>
          </p:cNvPr>
          <p:cNvSpPr txBox="1">
            <a:spLocks noChangeArrowheads="1"/>
          </p:cNvSpPr>
          <p:nvPr/>
        </p:nvSpPr>
        <p:spPr bwMode="auto">
          <a:xfrm>
            <a:off x="1882776" y="388939"/>
            <a:ext cx="83978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0"/>
              </a:spcBef>
              <a:spcAft>
                <a:spcPct val="0"/>
              </a:spcAft>
            </a:pPr>
            <a:r>
              <a:rPr lang="en-US" altLang="en-US" sz="4800" b="1">
                <a:solidFill>
                  <a:srgbClr val="C00000"/>
                </a:solidFill>
              </a:rPr>
              <a:t>National Program Recognition </a:t>
            </a:r>
          </a:p>
          <a:p>
            <a:pPr algn="ctr" fontAlgn="base">
              <a:spcBef>
                <a:spcPct val="0"/>
              </a:spcBef>
              <a:spcAft>
                <a:spcPct val="0"/>
              </a:spcAft>
            </a:pPr>
            <a:r>
              <a:rPr lang="en-US" altLang="en-US" sz="4800" b="1">
                <a:solidFill>
                  <a:srgbClr val="C00000"/>
                </a:solidFill>
              </a:rPr>
              <a:t>for 2017 - 2018</a:t>
            </a:r>
          </a:p>
        </p:txBody>
      </p:sp>
      <p:pic>
        <p:nvPicPr>
          <p:cNvPr id="9219" name="Picture 1">
            <a:extLst>
              <a:ext uri="{FF2B5EF4-FFF2-40B4-BE49-F238E27FC236}">
                <a16:creationId xmlns:a16="http://schemas.microsoft.com/office/drawing/2014/main" id="{5CD74B2D-809D-445E-A5F0-2AB802DCF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25146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3244AEFB-903D-421A-815E-6A525E4FB76E}"/>
              </a:ext>
            </a:extLst>
          </p:cNvPr>
          <p:cNvSpPr>
            <a:spLocks noChangeArrowheads="1"/>
          </p:cNvSpPr>
          <p:nvPr/>
        </p:nvSpPr>
        <p:spPr bwMode="auto">
          <a:xfrm>
            <a:off x="2895601" y="609600"/>
            <a:ext cx="66024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r>
              <a:rPr lang="en-US" altLang="en-US" sz="6000" b="1">
                <a:solidFill>
                  <a:srgbClr val="C00000"/>
                </a:solidFill>
              </a:rPr>
              <a:t>Program Outcomes</a:t>
            </a:r>
          </a:p>
        </p:txBody>
      </p:sp>
      <p:sp>
        <p:nvSpPr>
          <p:cNvPr id="44035" name="TextBox 2">
            <a:extLst>
              <a:ext uri="{FF2B5EF4-FFF2-40B4-BE49-F238E27FC236}">
                <a16:creationId xmlns:a16="http://schemas.microsoft.com/office/drawing/2014/main" id="{7BDF0A77-C8E6-4CC4-9473-F1F71F45C55E}"/>
              </a:ext>
            </a:extLst>
          </p:cNvPr>
          <p:cNvSpPr txBox="1">
            <a:spLocks noChangeArrowheads="1"/>
          </p:cNvSpPr>
          <p:nvPr/>
        </p:nvSpPr>
        <p:spPr bwMode="auto">
          <a:xfrm>
            <a:off x="2133600" y="1905000"/>
            <a:ext cx="83058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defRPr/>
            </a:pPr>
            <a:r>
              <a:rPr lang="en-US" altLang="en-US" sz="3200" b="1" dirty="0">
                <a:solidFill>
                  <a:prstClr val="black"/>
                </a:solidFill>
              </a:rPr>
              <a:t>2017 Pass Rate and NCLEX:</a:t>
            </a:r>
          </a:p>
          <a:p>
            <a:pPr fontAlgn="base">
              <a:spcBef>
                <a:spcPct val="0"/>
              </a:spcBef>
              <a:spcAft>
                <a:spcPct val="0"/>
              </a:spcAft>
              <a:defRPr/>
            </a:pPr>
            <a:endParaRPr lang="en-US" altLang="en-US" sz="2800" b="1" dirty="0">
              <a:solidFill>
                <a:prstClr val="black"/>
              </a:solidFill>
            </a:endParaRPr>
          </a:p>
          <a:p>
            <a:pPr marL="457200" indent="-457200" fontAlgn="base">
              <a:spcBef>
                <a:spcPct val="0"/>
              </a:spcBef>
              <a:spcAft>
                <a:spcPct val="0"/>
              </a:spcAft>
              <a:buFont typeface="Arial" panose="020B0604020202020204" pitchFamily="34" charset="0"/>
              <a:buChar char="•"/>
              <a:defRPr/>
            </a:pPr>
            <a:r>
              <a:rPr lang="en-US" altLang="en-US" sz="2800" b="1" dirty="0">
                <a:solidFill>
                  <a:prstClr val="black"/>
                </a:solidFill>
              </a:rPr>
              <a:t>NCLEX Pass Rate Report to OBN for Alva and Enid Campus pass rates due August 1, 2018.  </a:t>
            </a:r>
          </a:p>
          <a:p>
            <a:pPr marL="457200" indent="-457200" fontAlgn="base">
              <a:spcBef>
                <a:spcPct val="0"/>
              </a:spcBef>
              <a:spcAft>
                <a:spcPct val="0"/>
              </a:spcAft>
              <a:buFont typeface="Arial" panose="020B0604020202020204" pitchFamily="34" charset="0"/>
              <a:buChar char="•"/>
              <a:defRPr/>
            </a:pPr>
            <a:r>
              <a:rPr lang="en-US" altLang="en-US" sz="2800" b="1" dirty="0">
                <a:solidFill>
                  <a:prstClr val="black"/>
                </a:solidFill>
              </a:rPr>
              <a:t>Another Substantive Change Report for Pass Rates will be submitted to ACEN. </a:t>
            </a:r>
          </a:p>
          <a:p>
            <a:pPr fontAlgn="base">
              <a:spcBef>
                <a:spcPct val="0"/>
              </a:spcBef>
              <a:spcAft>
                <a:spcPct val="0"/>
              </a:spcAft>
              <a:defRPr/>
            </a:pPr>
            <a:endParaRPr lang="en-US" altLang="en-US" sz="2800" b="1" dirty="0">
              <a:solidFill>
                <a:prstClr val="black"/>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id="{3B232702-F8F5-442F-9AC1-FD3D891D96BC}"/>
              </a:ext>
            </a:extLst>
          </p:cNvPr>
          <p:cNvSpPr>
            <a:spLocks noChangeArrowheads="1"/>
          </p:cNvSpPr>
          <p:nvPr/>
        </p:nvSpPr>
        <p:spPr bwMode="auto">
          <a:xfrm>
            <a:off x="2667001" y="457200"/>
            <a:ext cx="66024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r>
              <a:rPr lang="en-US" altLang="en-US" sz="6000" b="1">
                <a:solidFill>
                  <a:srgbClr val="C00000"/>
                </a:solidFill>
              </a:rPr>
              <a:t>Program Outcomes</a:t>
            </a:r>
          </a:p>
        </p:txBody>
      </p:sp>
      <p:sp>
        <p:nvSpPr>
          <p:cNvPr id="47107" name="TextBox 2">
            <a:extLst>
              <a:ext uri="{FF2B5EF4-FFF2-40B4-BE49-F238E27FC236}">
                <a16:creationId xmlns:a16="http://schemas.microsoft.com/office/drawing/2014/main" id="{64E968B2-8953-4BA0-8222-955504B1C6D0}"/>
              </a:ext>
            </a:extLst>
          </p:cNvPr>
          <p:cNvSpPr txBox="1">
            <a:spLocks noChangeArrowheads="1"/>
          </p:cNvSpPr>
          <p:nvPr/>
        </p:nvSpPr>
        <p:spPr bwMode="auto">
          <a:xfrm>
            <a:off x="2133600" y="1473201"/>
            <a:ext cx="8140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r>
              <a:rPr lang="en-US" altLang="en-US" sz="3600" b="1">
                <a:solidFill>
                  <a:prstClr val="black"/>
                </a:solidFill>
              </a:rPr>
              <a:t>Ongoing NCLEX Improvement Actions:</a:t>
            </a:r>
            <a:endParaRPr lang="en-US" altLang="en-US">
              <a:solidFill>
                <a:prstClr val="black"/>
              </a:solidFill>
            </a:endParaRPr>
          </a:p>
        </p:txBody>
      </p:sp>
      <p:sp>
        <p:nvSpPr>
          <p:cNvPr id="4" name="TextBox 3">
            <a:extLst>
              <a:ext uri="{FF2B5EF4-FFF2-40B4-BE49-F238E27FC236}">
                <a16:creationId xmlns:a16="http://schemas.microsoft.com/office/drawing/2014/main" id="{D657BD37-B42C-4321-9DF6-75D7B024251A}"/>
              </a:ext>
            </a:extLst>
          </p:cNvPr>
          <p:cNvSpPr txBox="1"/>
          <p:nvPr/>
        </p:nvSpPr>
        <p:spPr>
          <a:xfrm>
            <a:off x="1898650" y="2149476"/>
            <a:ext cx="8256588" cy="5294313"/>
          </a:xfrm>
          <a:prstGeom prst="rect">
            <a:avLst/>
          </a:prstGeom>
          <a:noFill/>
        </p:spPr>
        <p:txBody>
          <a:bodyPr>
            <a:spAutoFit/>
          </a:bodyPr>
          <a:lstStyle/>
          <a:p>
            <a:pPr marL="285750" indent="-285750">
              <a:buFont typeface="Arial" panose="020B0604020202020204" pitchFamily="34" charset="0"/>
              <a:buChar char="•"/>
              <a:defRPr/>
            </a:pPr>
            <a:r>
              <a:rPr lang="en-US" sz="2800" b="1" dirty="0">
                <a:solidFill>
                  <a:prstClr val="black"/>
                </a:solidFill>
                <a:latin typeface="Times New Roman"/>
              </a:rPr>
              <a:t>Switched from the ATI Curricular Assessment product to the Kaplan Curricular Assessment product that other programs have demonstrated to be successful. </a:t>
            </a:r>
          </a:p>
          <a:p>
            <a:pPr marL="285750" indent="-285750">
              <a:buFont typeface="Arial" panose="020B0604020202020204" pitchFamily="34" charset="0"/>
              <a:buChar char="•"/>
              <a:defRPr/>
            </a:pPr>
            <a:r>
              <a:rPr lang="en-US" sz="2800" b="1" dirty="0">
                <a:solidFill>
                  <a:prstClr val="black"/>
                </a:solidFill>
                <a:latin typeface="Times New Roman"/>
              </a:rPr>
              <a:t>Continued faculty 1:1 work with at risk students</a:t>
            </a:r>
          </a:p>
          <a:p>
            <a:pPr marL="285750" indent="-285750">
              <a:buFont typeface="Arial" panose="020B0604020202020204" pitchFamily="34" charset="0"/>
              <a:buChar char="•"/>
              <a:defRPr/>
            </a:pPr>
            <a:r>
              <a:rPr lang="en-US" sz="2800" b="1" dirty="0">
                <a:solidFill>
                  <a:prstClr val="black"/>
                </a:solidFill>
                <a:latin typeface="Times New Roman"/>
              </a:rPr>
              <a:t>Instituted annual curriculum mapping to the NCLEX Test Plan to assure a well-rounded curriculum.</a:t>
            </a:r>
          </a:p>
          <a:p>
            <a:pPr>
              <a:defRPr/>
            </a:pPr>
            <a:endParaRPr lang="en-US" sz="2800" b="1" dirty="0">
              <a:solidFill>
                <a:prstClr val="black"/>
              </a:solidFill>
              <a:latin typeface="Times New Roman"/>
            </a:endParaRPr>
          </a:p>
          <a:p>
            <a:pPr>
              <a:defRPr/>
            </a:pPr>
            <a:endParaRPr lang="en-US" sz="2800" b="1" dirty="0">
              <a:solidFill>
                <a:prstClr val="black"/>
              </a:solidFill>
              <a:latin typeface="Times New Roman"/>
            </a:endParaRPr>
          </a:p>
          <a:p>
            <a:pPr algn="ctr">
              <a:defRPr/>
            </a:pPr>
            <a:r>
              <a:rPr lang="en-US" sz="4000" b="1" dirty="0">
                <a:solidFill>
                  <a:srgbClr val="C00000"/>
                </a:solidFill>
                <a:latin typeface="Times New Roman"/>
              </a:rPr>
              <a:t>  </a:t>
            </a:r>
          </a:p>
          <a:p>
            <a:pPr>
              <a:defRPr/>
            </a:pPr>
            <a:endParaRPr lang="en-US" dirty="0">
              <a:solidFill>
                <a:prstClr val="black"/>
              </a:solidFill>
              <a:latin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a:extLst>
              <a:ext uri="{FF2B5EF4-FFF2-40B4-BE49-F238E27FC236}">
                <a16:creationId xmlns:a16="http://schemas.microsoft.com/office/drawing/2014/main" id="{41E8473A-AF35-40AB-93A5-FE7289053C18}"/>
              </a:ext>
            </a:extLst>
          </p:cNvPr>
          <p:cNvSpPr>
            <a:spLocks noChangeArrowheads="1"/>
          </p:cNvSpPr>
          <p:nvPr/>
        </p:nvSpPr>
        <p:spPr bwMode="auto">
          <a:xfrm>
            <a:off x="3048001" y="381000"/>
            <a:ext cx="66024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r>
              <a:rPr lang="en-US" altLang="en-US" sz="6000" b="1">
                <a:solidFill>
                  <a:srgbClr val="C00000"/>
                </a:solidFill>
              </a:rPr>
              <a:t>Program Outcomes</a:t>
            </a:r>
          </a:p>
        </p:txBody>
      </p:sp>
      <p:sp>
        <p:nvSpPr>
          <p:cNvPr id="49155" name="Rectangle 2">
            <a:extLst>
              <a:ext uri="{FF2B5EF4-FFF2-40B4-BE49-F238E27FC236}">
                <a16:creationId xmlns:a16="http://schemas.microsoft.com/office/drawing/2014/main" id="{7D9A6544-67ED-4907-B68F-A44543DA62E1}"/>
              </a:ext>
            </a:extLst>
          </p:cNvPr>
          <p:cNvSpPr>
            <a:spLocks noChangeArrowheads="1"/>
          </p:cNvSpPr>
          <p:nvPr/>
        </p:nvSpPr>
        <p:spPr bwMode="auto">
          <a:xfrm>
            <a:off x="2209800" y="1295401"/>
            <a:ext cx="8115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r>
              <a:rPr lang="en-US" altLang="en-US" sz="3600" b="1">
                <a:solidFill>
                  <a:prstClr val="black"/>
                </a:solidFill>
              </a:rPr>
              <a:t>Ongoing NCLEX Improvement Actions</a:t>
            </a:r>
            <a:r>
              <a:rPr lang="en-US" altLang="en-US" sz="3600">
                <a:solidFill>
                  <a:prstClr val="black"/>
                </a:solidFill>
              </a:rPr>
              <a:t>:</a:t>
            </a:r>
          </a:p>
        </p:txBody>
      </p:sp>
      <p:sp>
        <p:nvSpPr>
          <p:cNvPr id="49156" name="TextBox 3">
            <a:extLst>
              <a:ext uri="{FF2B5EF4-FFF2-40B4-BE49-F238E27FC236}">
                <a16:creationId xmlns:a16="http://schemas.microsoft.com/office/drawing/2014/main" id="{7B3FE690-5C38-4BDB-846A-2583F8513C8D}"/>
              </a:ext>
            </a:extLst>
          </p:cNvPr>
          <p:cNvSpPr txBox="1">
            <a:spLocks noChangeArrowheads="1"/>
          </p:cNvSpPr>
          <p:nvPr/>
        </p:nvSpPr>
        <p:spPr bwMode="auto">
          <a:xfrm>
            <a:off x="1905000" y="2514600"/>
            <a:ext cx="83058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0"/>
              </a:spcBef>
              <a:spcAft>
                <a:spcPct val="0"/>
              </a:spcAft>
              <a:buFont typeface="Arial" panose="020B0604020202020204" pitchFamily="34" charset="0"/>
              <a:buChar char="•"/>
            </a:pPr>
            <a:r>
              <a:rPr lang="en-US" altLang="en-US" sz="2800" b="1">
                <a:solidFill>
                  <a:prstClr val="black"/>
                </a:solidFill>
              </a:rPr>
              <a:t>Faculty participated in Teaching Strategy Workshop in 2017 – 2018 to assure understanding and incorporation of evidence-based active learning techniques.</a:t>
            </a:r>
          </a:p>
          <a:p>
            <a:pPr eaLnBrk="0" fontAlgn="base" hangingPunct="0">
              <a:spcBef>
                <a:spcPct val="0"/>
              </a:spcBef>
              <a:spcAft>
                <a:spcPct val="0"/>
              </a:spcAft>
              <a:buFont typeface="Arial" panose="020B0604020202020204" pitchFamily="34" charset="0"/>
              <a:buChar char="•"/>
            </a:pPr>
            <a:r>
              <a:rPr lang="en-US" altLang="en-US" sz="2800" b="1">
                <a:solidFill>
                  <a:prstClr val="black"/>
                </a:solidFill>
              </a:rPr>
              <a:t>Faculty to complete no fewer than 6 CE Credits in new clinical content for their assigned courses annually. </a:t>
            </a:r>
          </a:p>
          <a:p>
            <a:pPr eaLnBrk="0" fontAlgn="base" hangingPunct="0">
              <a:spcBef>
                <a:spcPct val="0"/>
              </a:spcBef>
              <a:spcAft>
                <a:spcPct val="0"/>
              </a:spcAft>
              <a:buFont typeface="Arial" panose="020B0604020202020204" pitchFamily="34" charset="0"/>
              <a:buChar char="•"/>
            </a:pPr>
            <a:endParaRPr lang="en-US" altLang="en-US" sz="2800" b="1">
              <a:solidFill>
                <a:prstClr val="black"/>
              </a:solidFill>
            </a:endParaRPr>
          </a:p>
          <a:p>
            <a:pPr eaLnBrk="0" fontAlgn="base" hangingPunct="0">
              <a:spcBef>
                <a:spcPct val="0"/>
              </a:spcBef>
              <a:spcAft>
                <a:spcPct val="0"/>
              </a:spcAft>
              <a:buFont typeface="Arial" panose="020B0604020202020204" pitchFamily="34" charset="0"/>
              <a:buChar char="•"/>
            </a:pPr>
            <a:endParaRPr lang="en-US" altLang="en-US">
              <a:solidFill>
                <a:prstClr val="black"/>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a:extLst>
              <a:ext uri="{FF2B5EF4-FFF2-40B4-BE49-F238E27FC236}">
                <a16:creationId xmlns:a16="http://schemas.microsoft.com/office/drawing/2014/main" id="{A2DADE8D-45A0-4EB5-BEBE-7A82F3814746}"/>
              </a:ext>
            </a:extLst>
          </p:cNvPr>
          <p:cNvSpPr>
            <a:spLocks noChangeArrowheads="1"/>
          </p:cNvSpPr>
          <p:nvPr/>
        </p:nvSpPr>
        <p:spPr bwMode="auto">
          <a:xfrm>
            <a:off x="2819401" y="457200"/>
            <a:ext cx="66024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r>
              <a:rPr lang="en-US" altLang="en-US" sz="6000" b="1">
                <a:solidFill>
                  <a:srgbClr val="C00000"/>
                </a:solidFill>
              </a:rPr>
              <a:t>Program Outcomes</a:t>
            </a:r>
          </a:p>
        </p:txBody>
      </p:sp>
      <p:sp>
        <p:nvSpPr>
          <p:cNvPr id="51203" name="TextBox 2">
            <a:extLst>
              <a:ext uri="{FF2B5EF4-FFF2-40B4-BE49-F238E27FC236}">
                <a16:creationId xmlns:a16="http://schemas.microsoft.com/office/drawing/2014/main" id="{92B3F95B-5D05-478A-9FB3-E55BB06B6957}"/>
              </a:ext>
            </a:extLst>
          </p:cNvPr>
          <p:cNvSpPr txBox="1">
            <a:spLocks noChangeArrowheads="1"/>
          </p:cNvSpPr>
          <p:nvPr/>
        </p:nvSpPr>
        <p:spPr bwMode="auto">
          <a:xfrm>
            <a:off x="4386263" y="1371600"/>
            <a:ext cx="346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0"/>
              </a:spcBef>
              <a:spcAft>
                <a:spcPct val="0"/>
              </a:spcAft>
            </a:pPr>
            <a:r>
              <a:rPr lang="en-US" altLang="en-US" sz="3200" b="1">
                <a:solidFill>
                  <a:prstClr val="black"/>
                </a:solidFill>
              </a:rPr>
              <a:t>Graduate Surveys </a:t>
            </a:r>
          </a:p>
        </p:txBody>
      </p:sp>
      <p:sp>
        <p:nvSpPr>
          <p:cNvPr id="5" name="TextBox 4">
            <a:extLst>
              <a:ext uri="{FF2B5EF4-FFF2-40B4-BE49-F238E27FC236}">
                <a16:creationId xmlns:a16="http://schemas.microsoft.com/office/drawing/2014/main" id="{8CC3AF6E-666D-44B7-A953-F01110AD3BD7}"/>
              </a:ext>
            </a:extLst>
          </p:cNvPr>
          <p:cNvSpPr txBox="1"/>
          <p:nvPr/>
        </p:nvSpPr>
        <p:spPr>
          <a:xfrm>
            <a:off x="1595439" y="2209801"/>
            <a:ext cx="530225" cy="708025"/>
          </a:xfrm>
          <a:prstGeom prst="rect">
            <a:avLst/>
          </a:prstGeom>
          <a:noFill/>
        </p:spPr>
        <p:txBody>
          <a:bodyPr wrap="none">
            <a:spAutoFit/>
          </a:bodyPr>
          <a:lstStyle/>
          <a:p>
            <a:pPr marL="342900" indent="-342900">
              <a:buFont typeface="Arial" panose="020B0604020202020204" pitchFamily="34" charset="0"/>
              <a:buChar char="•"/>
              <a:defRPr/>
            </a:pPr>
            <a:endParaRPr lang="en-US" sz="2000" b="1" dirty="0">
              <a:solidFill>
                <a:prstClr val="black"/>
              </a:solidFill>
              <a:latin typeface="Times New Roman"/>
            </a:endParaRPr>
          </a:p>
          <a:p>
            <a:pPr marL="342900" indent="-342900">
              <a:buFont typeface="Arial" panose="020B0604020202020204" pitchFamily="34" charset="0"/>
              <a:buChar char="•"/>
              <a:defRPr/>
            </a:pPr>
            <a:endParaRPr lang="en-US" sz="2000" b="1" dirty="0">
              <a:solidFill>
                <a:prstClr val="black"/>
              </a:solidFill>
              <a:latin typeface="Times New Roman"/>
            </a:endParaRPr>
          </a:p>
        </p:txBody>
      </p:sp>
      <p:sp>
        <p:nvSpPr>
          <p:cNvPr id="3" name="TextBox 2">
            <a:extLst>
              <a:ext uri="{FF2B5EF4-FFF2-40B4-BE49-F238E27FC236}">
                <a16:creationId xmlns:a16="http://schemas.microsoft.com/office/drawing/2014/main" id="{6675A20A-E204-4782-8344-A97919E00FD2}"/>
              </a:ext>
            </a:extLst>
          </p:cNvPr>
          <p:cNvSpPr txBox="1"/>
          <p:nvPr/>
        </p:nvSpPr>
        <p:spPr>
          <a:xfrm>
            <a:off x="2133600" y="2209801"/>
            <a:ext cx="7748588" cy="4246563"/>
          </a:xfrm>
          <a:prstGeom prst="rect">
            <a:avLst/>
          </a:prstGeom>
          <a:noFill/>
        </p:spPr>
        <p:txBody>
          <a:bodyPr wrap="none">
            <a:spAutoFit/>
          </a:bodyPr>
          <a:lstStyle/>
          <a:p>
            <a:pPr marL="285750" indent="-285750" eaLnBrk="0" fontAlgn="base" hangingPunct="0">
              <a:spcBef>
                <a:spcPct val="0"/>
              </a:spcBef>
              <a:spcAft>
                <a:spcPct val="0"/>
              </a:spcAft>
              <a:buFont typeface="Arial" panose="020B0604020202020204" pitchFamily="34" charset="0"/>
              <a:buChar char="•"/>
              <a:defRPr/>
            </a:pPr>
            <a:r>
              <a:rPr lang="en-US" b="1" dirty="0">
                <a:solidFill>
                  <a:prstClr val="black"/>
                </a:solidFill>
                <a:latin typeface="Times New Roman" panose="02020603050405020304" pitchFamily="18" charset="0"/>
              </a:rPr>
              <a:t>When asked about their overall satisfaction with educational preparation:</a:t>
            </a:r>
          </a:p>
          <a:p>
            <a:pPr marL="742950" lvl="1" indent="-285750" eaLnBrk="0" fontAlgn="base" hangingPunct="0">
              <a:spcBef>
                <a:spcPct val="0"/>
              </a:spcBef>
              <a:spcAft>
                <a:spcPct val="0"/>
              </a:spcAft>
              <a:buFont typeface="Arial" panose="020B0604020202020204" pitchFamily="34" charset="0"/>
              <a:buChar char="•"/>
              <a:defRPr/>
            </a:pPr>
            <a:r>
              <a:rPr lang="en-US" b="1" dirty="0">
                <a:solidFill>
                  <a:prstClr val="black"/>
                </a:solidFill>
                <a:latin typeface="Times New Roman" panose="02020603050405020304" pitchFamily="18" charset="0"/>
              </a:rPr>
              <a:t>48.6% rated as “Excellent”</a:t>
            </a:r>
          </a:p>
          <a:p>
            <a:pPr marL="742950" lvl="1" indent="-285750" eaLnBrk="0" fontAlgn="base" hangingPunct="0">
              <a:spcBef>
                <a:spcPct val="0"/>
              </a:spcBef>
              <a:spcAft>
                <a:spcPct val="0"/>
              </a:spcAft>
              <a:buFont typeface="Arial" panose="020B0604020202020204" pitchFamily="34" charset="0"/>
              <a:buChar char="•"/>
              <a:defRPr/>
            </a:pPr>
            <a:r>
              <a:rPr lang="en-US" b="1" dirty="0">
                <a:solidFill>
                  <a:prstClr val="black"/>
                </a:solidFill>
                <a:latin typeface="Times New Roman" panose="02020603050405020304" pitchFamily="18" charset="0"/>
              </a:rPr>
              <a:t>37.8% rated as “Good”</a:t>
            </a:r>
          </a:p>
          <a:p>
            <a:pPr marL="742950" lvl="1" indent="-285750" eaLnBrk="0" fontAlgn="base" hangingPunct="0">
              <a:spcBef>
                <a:spcPct val="0"/>
              </a:spcBef>
              <a:spcAft>
                <a:spcPct val="0"/>
              </a:spcAft>
              <a:buFont typeface="Arial" panose="020B0604020202020204" pitchFamily="34" charset="0"/>
              <a:buChar char="•"/>
              <a:defRPr/>
            </a:pPr>
            <a:r>
              <a:rPr lang="en-US" b="1" dirty="0">
                <a:solidFill>
                  <a:prstClr val="black"/>
                </a:solidFill>
                <a:latin typeface="Times New Roman" panose="02020603050405020304" pitchFamily="18" charset="0"/>
              </a:rPr>
              <a:t>13.5% rated as “Adequate”</a:t>
            </a:r>
          </a:p>
          <a:p>
            <a:pPr lvl="1" eaLnBrk="0" fontAlgn="base" hangingPunct="0">
              <a:spcBef>
                <a:spcPct val="0"/>
              </a:spcBef>
              <a:spcAft>
                <a:spcPct val="0"/>
              </a:spcAft>
              <a:defRPr/>
            </a:pPr>
            <a:endParaRPr lang="en-US" b="1" dirty="0">
              <a:solidFill>
                <a:prstClr val="black"/>
              </a:solidFill>
              <a:latin typeface="Times New Roman" panose="02020603050405020304" pitchFamily="18" charset="0"/>
            </a:endParaRPr>
          </a:p>
          <a:p>
            <a:pPr marL="285750" indent="-285750" eaLnBrk="0" fontAlgn="base" hangingPunct="0">
              <a:spcBef>
                <a:spcPct val="0"/>
              </a:spcBef>
              <a:spcAft>
                <a:spcPct val="0"/>
              </a:spcAft>
              <a:buFont typeface="Arial" panose="020B0604020202020204" pitchFamily="34" charset="0"/>
              <a:buChar char="•"/>
              <a:defRPr/>
            </a:pPr>
            <a:r>
              <a:rPr lang="en-US" b="1" dirty="0">
                <a:solidFill>
                  <a:prstClr val="black"/>
                </a:solidFill>
                <a:latin typeface="Times New Roman" panose="02020603050405020304" pitchFamily="18" charset="0"/>
              </a:rPr>
              <a:t>When surveyed about meeting the end of program learning outcomes:</a:t>
            </a:r>
          </a:p>
          <a:p>
            <a:pPr marL="742950" lvl="1" indent="-285750" eaLnBrk="0" fontAlgn="base" hangingPunct="0">
              <a:spcBef>
                <a:spcPct val="0"/>
              </a:spcBef>
              <a:spcAft>
                <a:spcPct val="0"/>
              </a:spcAft>
              <a:buFont typeface="Arial" panose="020B0604020202020204" pitchFamily="34" charset="0"/>
              <a:buChar char="•"/>
              <a:defRPr/>
            </a:pPr>
            <a:r>
              <a:rPr lang="en-US" b="1" dirty="0">
                <a:solidFill>
                  <a:prstClr val="black"/>
                </a:solidFill>
                <a:latin typeface="Times New Roman" panose="02020603050405020304" pitchFamily="18" charset="0"/>
              </a:rPr>
              <a:t>80.4% rated their progress as “Excellent”</a:t>
            </a:r>
          </a:p>
          <a:p>
            <a:pPr marL="742950" lvl="1" indent="-285750" eaLnBrk="0" fontAlgn="base" hangingPunct="0">
              <a:spcBef>
                <a:spcPct val="0"/>
              </a:spcBef>
              <a:spcAft>
                <a:spcPct val="0"/>
              </a:spcAft>
              <a:buFont typeface="Arial" panose="020B0604020202020204" pitchFamily="34" charset="0"/>
              <a:buChar char="•"/>
              <a:defRPr/>
            </a:pPr>
            <a:r>
              <a:rPr lang="en-US" b="1" dirty="0">
                <a:solidFill>
                  <a:prstClr val="black"/>
                </a:solidFill>
                <a:latin typeface="Times New Roman" panose="02020603050405020304" pitchFamily="18" charset="0"/>
              </a:rPr>
              <a:t>20% rated their progress as “Good”</a:t>
            </a:r>
          </a:p>
          <a:p>
            <a:pPr marL="742950" lvl="1" indent="-285750" eaLnBrk="0" fontAlgn="base" hangingPunct="0">
              <a:spcBef>
                <a:spcPct val="0"/>
              </a:spcBef>
              <a:spcAft>
                <a:spcPct val="0"/>
              </a:spcAft>
              <a:buFont typeface="Arial" panose="020B0604020202020204" pitchFamily="34" charset="0"/>
              <a:buChar char="•"/>
              <a:defRPr/>
            </a:pPr>
            <a:endParaRPr lang="en-US" b="1" dirty="0">
              <a:solidFill>
                <a:prstClr val="black"/>
              </a:solidFill>
              <a:latin typeface="Times New Roman" panose="02020603050405020304" pitchFamily="18" charset="0"/>
            </a:endParaRPr>
          </a:p>
          <a:p>
            <a:pPr marL="285750" indent="-285750" eaLnBrk="0" fontAlgn="base" hangingPunct="0">
              <a:spcBef>
                <a:spcPct val="0"/>
              </a:spcBef>
              <a:spcAft>
                <a:spcPct val="0"/>
              </a:spcAft>
              <a:buFont typeface="Arial" panose="020B0604020202020204" pitchFamily="34" charset="0"/>
              <a:buChar char="•"/>
              <a:defRPr/>
            </a:pPr>
            <a:r>
              <a:rPr lang="en-US" b="1" dirty="0">
                <a:solidFill>
                  <a:prstClr val="black"/>
                </a:solidFill>
                <a:latin typeface="Times New Roman" panose="02020603050405020304" pitchFamily="18" charset="0"/>
              </a:rPr>
              <a:t>Of interest:</a:t>
            </a:r>
          </a:p>
          <a:p>
            <a:pPr marL="742950" lvl="1" indent="-285750" eaLnBrk="0" fontAlgn="base" hangingPunct="0">
              <a:spcBef>
                <a:spcPct val="0"/>
              </a:spcBef>
              <a:spcAft>
                <a:spcPct val="0"/>
              </a:spcAft>
              <a:buFont typeface="Arial" panose="020B0604020202020204" pitchFamily="34" charset="0"/>
              <a:buChar char="•"/>
              <a:defRPr/>
            </a:pPr>
            <a:r>
              <a:rPr lang="en-US" b="1" dirty="0">
                <a:solidFill>
                  <a:prstClr val="black"/>
                </a:solidFill>
                <a:latin typeface="Times New Roman" panose="02020603050405020304" pitchFamily="18" charset="0"/>
              </a:rPr>
              <a:t>10% replied that they strongly disagreed that the library , </a:t>
            </a:r>
          </a:p>
          <a:p>
            <a:pPr lvl="1" eaLnBrk="0" fontAlgn="base" hangingPunct="0">
              <a:spcBef>
                <a:spcPct val="0"/>
              </a:spcBef>
              <a:spcAft>
                <a:spcPct val="0"/>
              </a:spcAft>
              <a:defRPr/>
            </a:pPr>
            <a:r>
              <a:rPr lang="en-US" b="1" dirty="0">
                <a:solidFill>
                  <a:prstClr val="black"/>
                </a:solidFill>
                <a:latin typeface="Times New Roman" panose="02020603050405020304" pitchFamily="18" charset="0"/>
              </a:rPr>
              <a:t>      advisement and career counseling, tutoring opportunities, and </a:t>
            </a:r>
          </a:p>
          <a:p>
            <a:pPr lvl="1" eaLnBrk="0" fontAlgn="base" hangingPunct="0">
              <a:spcBef>
                <a:spcPct val="0"/>
              </a:spcBef>
              <a:spcAft>
                <a:spcPct val="0"/>
              </a:spcAft>
              <a:defRPr/>
            </a:pPr>
            <a:r>
              <a:rPr lang="en-US" b="1" dirty="0">
                <a:solidFill>
                  <a:prstClr val="black"/>
                </a:solidFill>
                <a:latin typeface="Times New Roman" panose="02020603050405020304" pitchFamily="18" charset="0"/>
              </a:rPr>
              <a:t>      computer labs were easily accessible.</a:t>
            </a:r>
          </a:p>
          <a:p>
            <a:pPr marL="742950" lvl="1" indent="-285750" eaLnBrk="0" fontAlgn="base" hangingPunct="0">
              <a:spcBef>
                <a:spcPct val="0"/>
              </a:spcBef>
              <a:spcAft>
                <a:spcPct val="0"/>
              </a:spcAft>
              <a:buFont typeface="Arial" panose="020B0604020202020204" pitchFamily="34" charset="0"/>
              <a:buChar char="•"/>
              <a:defRPr/>
            </a:pPr>
            <a:endParaRPr lang="en-US" b="1" dirty="0">
              <a:solidFill>
                <a:prstClr val="black"/>
              </a:solidFill>
              <a:latin typeface="Times New Roman" panose="02020603050405020304" pitchFamily="18" charset="0"/>
            </a:endParaRPr>
          </a:p>
          <a:p>
            <a:pPr lvl="1" eaLnBrk="0" fontAlgn="base" hangingPunct="0">
              <a:spcBef>
                <a:spcPct val="0"/>
              </a:spcBef>
              <a:spcAft>
                <a:spcPct val="0"/>
              </a:spcAft>
              <a:defRPr/>
            </a:pPr>
            <a:endParaRPr lang="en-US" b="1" dirty="0">
              <a:solidFill>
                <a:prstClr val="black"/>
              </a:solidFill>
              <a:latin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a:extLst>
              <a:ext uri="{FF2B5EF4-FFF2-40B4-BE49-F238E27FC236}">
                <a16:creationId xmlns:a16="http://schemas.microsoft.com/office/drawing/2014/main" id="{A2DADE8D-45A0-4EB5-BEBE-7A82F3814746}"/>
              </a:ext>
            </a:extLst>
          </p:cNvPr>
          <p:cNvSpPr>
            <a:spLocks noChangeArrowheads="1"/>
          </p:cNvSpPr>
          <p:nvPr/>
        </p:nvSpPr>
        <p:spPr bwMode="auto">
          <a:xfrm>
            <a:off x="2819401" y="457200"/>
            <a:ext cx="66024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r>
              <a:rPr lang="en-US" altLang="en-US" sz="6000" b="1">
                <a:solidFill>
                  <a:srgbClr val="C00000"/>
                </a:solidFill>
              </a:rPr>
              <a:t>Program Outcomes</a:t>
            </a:r>
          </a:p>
        </p:txBody>
      </p:sp>
      <p:sp>
        <p:nvSpPr>
          <p:cNvPr id="51203" name="TextBox 2">
            <a:extLst>
              <a:ext uri="{FF2B5EF4-FFF2-40B4-BE49-F238E27FC236}">
                <a16:creationId xmlns:a16="http://schemas.microsoft.com/office/drawing/2014/main" id="{92B3F95B-5D05-478A-9FB3-E55BB06B6957}"/>
              </a:ext>
            </a:extLst>
          </p:cNvPr>
          <p:cNvSpPr txBox="1">
            <a:spLocks noChangeArrowheads="1"/>
          </p:cNvSpPr>
          <p:nvPr/>
        </p:nvSpPr>
        <p:spPr bwMode="auto">
          <a:xfrm>
            <a:off x="4386263" y="1371600"/>
            <a:ext cx="346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0"/>
              </a:spcBef>
              <a:spcAft>
                <a:spcPct val="0"/>
              </a:spcAft>
            </a:pPr>
            <a:r>
              <a:rPr lang="en-US" altLang="en-US" sz="3200" b="1">
                <a:solidFill>
                  <a:prstClr val="black"/>
                </a:solidFill>
              </a:rPr>
              <a:t>Graduate Surveys </a:t>
            </a:r>
          </a:p>
        </p:txBody>
      </p:sp>
      <p:sp>
        <p:nvSpPr>
          <p:cNvPr id="5" name="TextBox 4">
            <a:extLst>
              <a:ext uri="{FF2B5EF4-FFF2-40B4-BE49-F238E27FC236}">
                <a16:creationId xmlns:a16="http://schemas.microsoft.com/office/drawing/2014/main" id="{8CC3AF6E-666D-44B7-A953-F01110AD3BD7}"/>
              </a:ext>
            </a:extLst>
          </p:cNvPr>
          <p:cNvSpPr txBox="1"/>
          <p:nvPr/>
        </p:nvSpPr>
        <p:spPr>
          <a:xfrm>
            <a:off x="1595439" y="2209801"/>
            <a:ext cx="530225" cy="708025"/>
          </a:xfrm>
          <a:prstGeom prst="rect">
            <a:avLst/>
          </a:prstGeom>
          <a:noFill/>
        </p:spPr>
        <p:txBody>
          <a:bodyPr wrap="none">
            <a:spAutoFit/>
          </a:bodyPr>
          <a:lstStyle/>
          <a:p>
            <a:pPr marL="342900" indent="-342900">
              <a:buFont typeface="Arial" panose="020B0604020202020204" pitchFamily="34" charset="0"/>
              <a:buChar char="•"/>
              <a:defRPr/>
            </a:pPr>
            <a:endParaRPr lang="en-US" sz="2000" b="1" dirty="0">
              <a:solidFill>
                <a:prstClr val="black"/>
              </a:solidFill>
              <a:latin typeface="Times New Roman"/>
            </a:endParaRPr>
          </a:p>
          <a:p>
            <a:pPr marL="342900" indent="-342900">
              <a:buFont typeface="Arial" panose="020B0604020202020204" pitchFamily="34" charset="0"/>
              <a:buChar char="•"/>
              <a:defRPr/>
            </a:pPr>
            <a:endParaRPr lang="en-US" sz="2000" b="1" dirty="0">
              <a:solidFill>
                <a:prstClr val="black"/>
              </a:solidFill>
              <a:latin typeface="Times New Roman"/>
            </a:endParaRPr>
          </a:p>
        </p:txBody>
      </p:sp>
      <p:sp>
        <p:nvSpPr>
          <p:cNvPr id="3" name="TextBox 2">
            <a:extLst>
              <a:ext uri="{FF2B5EF4-FFF2-40B4-BE49-F238E27FC236}">
                <a16:creationId xmlns:a16="http://schemas.microsoft.com/office/drawing/2014/main" id="{6675A20A-E204-4782-8344-A97919E00FD2}"/>
              </a:ext>
            </a:extLst>
          </p:cNvPr>
          <p:cNvSpPr txBox="1"/>
          <p:nvPr/>
        </p:nvSpPr>
        <p:spPr>
          <a:xfrm>
            <a:off x="2133600" y="2209801"/>
            <a:ext cx="7748588" cy="4246563"/>
          </a:xfrm>
          <a:prstGeom prst="rect">
            <a:avLst/>
          </a:prstGeom>
          <a:noFill/>
        </p:spPr>
        <p:txBody>
          <a:bodyPr wrap="none">
            <a:spAutoFit/>
          </a:bodyPr>
          <a:lstStyle/>
          <a:p>
            <a:pPr marL="285750" indent="-285750" eaLnBrk="0" fontAlgn="base" hangingPunct="0">
              <a:spcBef>
                <a:spcPct val="0"/>
              </a:spcBef>
              <a:spcAft>
                <a:spcPct val="0"/>
              </a:spcAft>
              <a:buFont typeface="Arial" panose="020B0604020202020204" pitchFamily="34" charset="0"/>
              <a:buChar char="•"/>
              <a:defRPr/>
            </a:pPr>
            <a:r>
              <a:rPr lang="en-US" b="1" dirty="0">
                <a:solidFill>
                  <a:prstClr val="black"/>
                </a:solidFill>
                <a:latin typeface="Times New Roman" panose="02020603050405020304" pitchFamily="18" charset="0"/>
              </a:rPr>
              <a:t>When asked about their overall satisfaction with educational preparation:</a:t>
            </a:r>
          </a:p>
          <a:p>
            <a:pPr marL="742950" lvl="1" indent="-285750" eaLnBrk="0" fontAlgn="base" hangingPunct="0">
              <a:spcBef>
                <a:spcPct val="0"/>
              </a:spcBef>
              <a:spcAft>
                <a:spcPct val="0"/>
              </a:spcAft>
              <a:buFont typeface="Arial" panose="020B0604020202020204" pitchFamily="34" charset="0"/>
              <a:buChar char="•"/>
              <a:defRPr/>
            </a:pPr>
            <a:r>
              <a:rPr lang="en-US" b="1" dirty="0">
                <a:solidFill>
                  <a:prstClr val="black"/>
                </a:solidFill>
                <a:latin typeface="Times New Roman" panose="02020603050405020304" pitchFamily="18" charset="0"/>
              </a:rPr>
              <a:t>48.6% rated as “Excellent”</a:t>
            </a:r>
          </a:p>
          <a:p>
            <a:pPr marL="742950" lvl="1" indent="-285750" eaLnBrk="0" fontAlgn="base" hangingPunct="0">
              <a:spcBef>
                <a:spcPct val="0"/>
              </a:spcBef>
              <a:spcAft>
                <a:spcPct val="0"/>
              </a:spcAft>
              <a:buFont typeface="Arial" panose="020B0604020202020204" pitchFamily="34" charset="0"/>
              <a:buChar char="•"/>
              <a:defRPr/>
            </a:pPr>
            <a:r>
              <a:rPr lang="en-US" b="1" dirty="0">
                <a:solidFill>
                  <a:prstClr val="black"/>
                </a:solidFill>
                <a:latin typeface="Times New Roman" panose="02020603050405020304" pitchFamily="18" charset="0"/>
              </a:rPr>
              <a:t>37.8% rated as “Good”</a:t>
            </a:r>
          </a:p>
          <a:p>
            <a:pPr marL="742950" lvl="1" indent="-285750" eaLnBrk="0" fontAlgn="base" hangingPunct="0">
              <a:spcBef>
                <a:spcPct val="0"/>
              </a:spcBef>
              <a:spcAft>
                <a:spcPct val="0"/>
              </a:spcAft>
              <a:buFont typeface="Arial" panose="020B0604020202020204" pitchFamily="34" charset="0"/>
              <a:buChar char="•"/>
              <a:defRPr/>
            </a:pPr>
            <a:r>
              <a:rPr lang="en-US" b="1" dirty="0">
                <a:solidFill>
                  <a:prstClr val="black"/>
                </a:solidFill>
                <a:latin typeface="Times New Roman" panose="02020603050405020304" pitchFamily="18" charset="0"/>
              </a:rPr>
              <a:t>13.5% rated as “Adequate”</a:t>
            </a:r>
          </a:p>
          <a:p>
            <a:pPr lvl="1" eaLnBrk="0" fontAlgn="base" hangingPunct="0">
              <a:spcBef>
                <a:spcPct val="0"/>
              </a:spcBef>
              <a:spcAft>
                <a:spcPct val="0"/>
              </a:spcAft>
              <a:defRPr/>
            </a:pPr>
            <a:endParaRPr lang="en-US" b="1" dirty="0">
              <a:solidFill>
                <a:prstClr val="black"/>
              </a:solidFill>
              <a:latin typeface="Times New Roman" panose="02020603050405020304" pitchFamily="18" charset="0"/>
            </a:endParaRPr>
          </a:p>
          <a:p>
            <a:pPr marL="285750" indent="-285750" eaLnBrk="0" fontAlgn="base" hangingPunct="0">
              <a:spcBef>
                <a:spcPct val="0"/>
              </a:spcBef>
              <a:spcAft>
                <a:spcPct val="0"/>
              </a:spcAft>
              <a:buFont typeface="Arial" panose="020B0604020202020204" pitchFamily="34" charset="0"/>
              <a:buChar char="•"/>
              <a:defRPr/>
            </a:pPr>
            <a:r>
              <a:rPr lang="en-US" b="1" dirty="0">
                <a:solidFill>
                  <a:prstClr val="black"/>
                </a:solidFill>
                <a:latin typeface="Times New Roman" panose="02020603050405020304" pitchFamily="18" charset="0"/>
              </a:rPr>
              <a:t>When surveyed about meeting the end of program learning outcomes:</a:t>
            </a:r>
          </a:p>
          <a:p>
            <a:pPr marL="742950" lvl="1" indent="-285750" eaLnBrk="0" fontAlgn="base" hangingPunct="0">
              <a:spcBef>
                <a:spcPct val="0"/>
              </a:spcBef>
              <a:spcAft>
                <a:spcPct val="0"/>
              </a:spcAft>
              <a:buFont typeface="Arial" panose="020B0604020202020204" pitchFamily="34" charset="0"/>
              <a:buChar char="•"/>
              <a:defRPr/>
            </a:pPr>
            <a:r>
              <a:rPr lang="en-US" b="1" dirty="0">
                <a:solidFill>
                  <a:prstClr val="black"/>
                </a:solidFill>
                <a:latin typeface="Times New Roman" panose="02020603050405020304" pitchFamily="18" charset="0"/>
              </a:rPr>
              <a:t>80.4% rated their progress as “Excellent”</a:t>
            </a:r>
          </a:p>
          <a:p>
            <a:pPr marL="742950" lvl="1" indent="-285750" eaLnBrk="0" fontAlgn="base" hangingPunct="0">
              <a:spcBef>
                <a:spcPct val="0"/>
              </a:spcBef>
              <a:spcAft>
                <a:spcPct val="0"/>
              </a:spcAft>
              <a:buFont typeface="Arial" panose="020B0604020202020204" pitchFamily="34" charset="0"/>
              <a:buChar char="•"/>
              <a:defRPr/>
            </a:pPr>
            <a:r>
              <a:rPr lang="en-US" b="1" dirty="0">
                <a:solidFill>
                  <a:prstClr val="black"/>
                </a:solidFill>
                <a:latin typeface="Times New Roman" panose="02020603050405020304" pitchFamily="18" charset="0"/>
              </a:rPr>
              <a:t>20% rated their progress as “Good”</a:t>
            </a:r>
          </a:p>
          <a:p>
            <a:pPr marL="742950" lvl="1" indent="-285750" eaLnBrk="0" fontAlgn="base" hangingPunct="0">
              <a:spcBef>
                <a:spcPct val="0"/>
              </a:spcBef>
              <a:spcAft>
                <a:spcPct val="0"/>
              </a:spcAft>
              <a:buFont typeface="Arial" panose="020B0604020202020204" pitchFamily="34" charset="0"/>
              <a:buChar char="•"/>
              <a:defRPr/>
            </a:pPr>
            <a:endParaRPr lang="en-US" b="1" dirty="0">
              <a:solidFill>
                <a:prstClr val="black"/>
              </a:solidFill>
              <a:latin typeface="Times New Roman" panose="02020603050405020304" pitchFamily="18" charset="0"/>
            </a:endParaRPr>
          </a:p>
          <a:p>
            <a:pPr marL="285750" indent="-285750" eaLnBrk="0" fontAlgn="base" hangingPunct="0">
              <a:spcBef>
                <a:spcPct val="0"/>
              </a:spcBef>
              <a:spcAft>
                <a:spcPct val="0"/>
              </a:spcAft>
              <a:buFont typeface="Arial" panose="020B0604020202020204" pitchFamily="34" charset="0"/>
              <a:buChar char="•"/>
              <a:defRPr/>
            </a:pPr>
            <a:r>
              <a:rPr lang="en-US" b="1" dirty="0">
                <a:solidFill>
                  <a:prstClr val="black"/>
                </a:solidFill>
                <a:latin typeface="Times New Roman" panose="02020603050405020304" pitchFamily="18" charset="0"/>
              </a:rPr>
              <a:t>Of interest:</a:t>
            </a:r>
          </a:p>
          <a:p>
            <a:pPr marL="742950" lvl="1" indent="-285750" eaLnBrk="0" fontAlgn="base" hangingPunct="0">
              <a:spcBef>
                <a:spcPct val="0"/>
              </a:spcBef>
              <a:spcAft>
                <a:spcPct val="0"/>
              </a:spcAft>
              <a:buFont typeface="Arial" panose="020B0604020202020204" pitchFamily="34" charset="0"/>
              <a:buChar char="•"/>
              <a:defRPr/>
            </a:pPr>
            <a:r>
              <a:rPr lang="en-US" b="1" dirty="0">
                <a:solidFill>
                  <a:prstClr val="black"/>
                </a:solidFill>
                <a:latin typeface="Times New Roman" panose="02020603050405020304" pitchFamily="18" charset="0"/>
              </a:rPr>
              <a:t>10% replied that they strongly disagreed that the library , </a:t>
            </a:r>
          </a:p>
          <a:p>
            <a:pPr lvl="1" eaLnBrk="0" fontAlgn="base" hangingPunct="0">
              <a:spcBef>
                <a:spcPct val="0"/>
              </a:spcBef>
              <a:spcAft>
                <a:spcPct val="0"/>
              </a:spcAft>
              <a:defRPr/>
            </a:pPr>
            <a:r>
              <a:rPr lang="en-US" b="1" dirty="0">
                <a:solidFill>
                  <a:prstClr val="black"/>
                </a:solidFill>
                <a:latin typeface="Times New Roman" panose="02020603050405020304" pitchFamily="18" charset="0"/>
              </a:rPr>
              <a:t>      advisement and career counseling, tutoring opportunities, and </a:t>
            </a:r>
          </a:p>
          <a:p>
            <a:pPr lvl="1" eaLnBrk="0" fontAlgn="base" hangingPunct="0">
              <a:spcBef>
                <a:spcPct val="0"/>
              </a:spcBef>
              <a:spcAft>
                <a:spcPct val="0"/>
              </a:spcAft>
              <a:defRPr/>
            </a:pPr>
            <a:r>
              <a:rPr lang="en-US" b="1" dirty="0">
                <a:solidFill>
                  <a:prstClr val="black"/>
                </a:solidFill>
                <a:latin typeface="Times New Roman" panose="02020603050405020304" pitchFamily="18" charset="0"/>
              </a:rPr>
              <a:t>      computer labs were easily accessible.</a:t>
            </a:r>
          </a:p>
          <a:p>
            <a:pPr marL="742950" lvl="1" indent="-285750" eaLnBrk="0" fontAlgn="base" hangingPunct="0">
              <a:spcBef>
                <a:spcPct val="0"/>
              </a:spcBef>
              <a:spcAft>
                <a:spcPct val="0"/>
              </a:spcAft>
              <a:buFont typeface="Arial" panose="020B0604020202020204" pitchFamily="34" charset="0"/>
              <a:buChar char="•"/>
              <a:defRPr/>
            </a:pPr>
            <a:endParaRPr lang="en-US" b="1" dirty="0">
              <a:solidFill>
                <a:prstClr val="black"/>
              </a:solidFill>
              <a:latin typeface="Times New Roman" panose="02020603050405020304" pitchFamily="18" charset="0"/>
            </a:endParaRPr>
          </a:p>
          <a:p>
            <a:pPr lvl="1" eaLnBrk="0" fontAlgn="base" hangingPunct="0">
              <a:spcBef>
                <a:spcPct val="0"/>
              </a:spcBef>
              <a:spcAft>
                <a:spcPct val="0"/>
              </a:spcAft>
              <a:defRPr/>
            </a:pPr>
            <a:endParaRPr lang="en-US" b="1" dirty="0">
              <a:solidFill>
                <a:prstClr val="black"/>
              </a:solidFill>
              <a:latin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a:extLst>
              <a:ext uri="{FF2B5EF4-FFF2-40B4-BE49-F238E27FC236}">
                <a16:creationId xmlns:a16="http://schemas.microsoft.com/office/drawing/2014/main" id="{A2DADE8D-45A0-4EB5-BEBE-7A82F3814746}"/>
              </a:ext>
            </a:extLst>
          </p:cNvPr>
          <p:cNvSpPr>
            <a:spLocks noChangeArrowheads="1"/>
          </p:cNvSpPr>
          <p:nvPr/>
        </p:nvSpPr>
        <p:spPr bwMode="auto">
          <a:xfrm>
            <a:off x="2819401" y="457200"/>
            <a:ext cx="66024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r>
              <a:rPr lang="en-US" altLang="en-US" sz="6000" b="1">
                <a:solidFill>
                  <a:srgbClr val="C00000"/>
                </a:solidFill>
              </a:rPr>
              <a:t>Program Outcomes</a:t>
            </a:r>
          </a:p>
        </p:txBody>
      </p:sp>
      <p:sp>
        <p:nvSpPr>
          <p:cNvPr id="51203" name="TextBox 2">
            <a:extLst>
              <a:ext uri="{FF2B5EF4-FFF2-40B4-BE49-F238E27FC236}">
                <a16:creationId xmlns:a16="http://schemas.microsoft.com/office/drawing/2014/main" id="{92B3F95B-5D05-478A-9FB3-E55BB06B6957}"/>
              </a:ext>
            </a:extLst>
          </p:cNvPr>
          <p:cNvSpPr txBox="1">
            <a:spLocks noChangeArrowheads="1"/>
          </p:cNvSpPr>
          <p:nvPr/>
        </p:nvSpPr>
        <p:spPr bwMode="auto">
          <a:xfrm>
            <a:off x="4386263" y="1371600"/>
            <a:ext cx="346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0"/>
              </a:spcBef>
              <a:spcAft>
                <a:spcPct val="0"/>
              </a:spcAft>
            </a:pPr>
            <a:r>
              <a:rPr lang="en-US" altLang="en-US" sz="3200" b="1">
                <a:solidFill>
                  <a:prstClr val="black"/>
                </a:solidFill>
              </a:rPr>
              <a:t>Graduate Surveys </a:t>
            </a:r>
          </a:p>
        </p:txBody>
      </p:sp>
      <p:sp>
        <p:nvSpPr>
          <p:cNvPr id="5" name="TextBox 4">
            <a:extLst>
              <a:ext uri="{FF2B5EF4-FFF2-40B4-BE49-F238E27FC236}">
                <a16:creationId xmlns:a16="http://schemas.microsoft.com/office/drawing/2014/main" id="{8CC3AF6E-666D-44B7-A953-F01110AD3BD7}"/>
              </a:ext>
            </a:extLst>
          </p:cNvPr>
          <p:cNvSpPr txBox="1"/>
          <p:nvPr/>
        </p:nvSpPr>
        <p:spPr>
          <a:xfrm>
            <a:off x="1595439" y="2209801"/>
            <a:ext cx="530225" cy="708025"/>
          </a:xfrm>
          <a:prstGeom prst="rect">
            <a:avLst/>
          </a:prstGeom>
          <a:noFill/>
        </p:spPr>
        <p:txBody>
          <a:bodyPr wrap="none">
            <a:spAutoFit/>
          </a:bodyPr>
          <a:lstStyle/>
          <a:p>
            <a:pPr marL="342900" indent="-342900">
              <a:buFont typeface="Arial" panose="020B0604020202020204" pitchFamily="34" charset="0"/>
              <a:buChar char="•"/>
              <a:defRPr/>
            </a:pPr>
            <a:endParaRPr lang="en-US" sz="2000" b="1" dirty="0">
              <a:solidFill>
                <a:prstClr val="black"/>
              </a:solidFill>
              <a:latin typeface="Times New Roman"/>
            </a:endParaRPr>
          </a:p>
          <a:p>
            <a:pPr marL="342900" indent="-342900">
              <a:buFont typeface="Arial" panose="020B0604020202020204" pitchFamily="34" charset="0"/>
              <a:buChar char="•"/>
              <a:defRPr/>
            </a:pPr>
            <a:endParaRPr lang="en-US" sz="2000" b="1" dirty="0">
              <a:solidFill>
                <a:prstClr val="black"/>
              </a:solidFill>
              <a:latin typeface="Times New Roman"/>
            </a:endParaRPr>
          </a:p>
        </p:txBody>
      </p:sp>
      <p:sp>
        <p:nvSpPr>
          <p:cNvPr id="3" name="TextBox 2">
            <a:extLst>
              <a:ext uri="{FF2B5EF4-FFF2-40B4-BE49-F238E27FC236}">
                <a16:creationId xmlns:a16="http://schemas.microsoft.com/office/drawing/2014/main" id="{6675A20A-E204-4782-8344-A97919E00FD2}"/>
              </a:ext>
            </a:extLst>
          </p:cNvPr>
          <p:cNvSpPr txBox="1"/>
          <p:nvPr/>
        </p:nvSpPr>
        <p:spPr>
          <a:xfrm>
            <a:off x="2133600" y="2209801"/>
            <a:ext cx="7748588" cy="4246563"/>
          </a:xfrm>
          <a:prstGeom prst="rect">
            <a:avLst/>
          </a:prstGeom>
          <a:noFill/>
        </p:spPr>
        <p:txBody>
          <a:bodyPr wrap="none">
            <a:spAutoFit/>
          </a:bodyPr>
          <a:lstStyle/>
          <a:p>
            <a:pPr marL="285750" indent="-285750" eaLnBrk="0" fontAlgn="base" hangingPunct="0">
              <a:spcBef>
                <a:spcPct val="0"/>
              </a:spcBef>
              <a:spcAft>
                <a:spcPct val="0"/>
              </a:spcAft>
              <a:buFont typeface="Arial" panose="020B0604020202020204" pitchFamily="34" charset="0"/>
              <a:buChar char="•"/>
              <a:defRPr/>
            </a:pPr>
            <a:r>
              <a:rPr lang="en-US" b="1" dirty="0">
                <a:solidFill>
                  <a:prstClr val="black"/>
                </a:solidFill>
                <a:latin typeface="Times New Roman" panose="02020603050405020304" pitchFamily="18" charset="0"/>
              </a:rPr>
              <a:t>When asked about their overall satisfaction with educational preparation:</a:t>
            </a:r>
          </a:p>
          <a:p>
            <a:pPr marL="742950" lvl="1" indent="-285750" eaLnBrk="0" fontAlgn="base" hangingPunct="0">
              <a:spcBef>
                <a:spcPct val="0"/>
              </a:spcBef>
              <a:spcAft>
                <a:spcPct val="0"/>
              </a:spcAft>
              <a:buFont typeface="Arial" panose="020B0604020202020204" pitchFamily="34" charset="0"/>
              <a:buChar char="•"/>
              <a:defRPr/>
            </a:pPr>
            <a:r>
              <a:rPr lang="en-US" b="1" dirty="0">
                <a:solidFill>
                  <a:prstClr val="black"/>
                </a:solidFill>
                <a:latin typeface="Times New Roman" panose="02020603050405020304" pitchFamily="18" charset="0"/>
              </a:rPr>
              <a:t>48.6% rated as “Excellent”</a:t>
            </a:r>
          </a:p>
          <a:p>
            <a:pPr marL="742950" lvl="1" indent="-285750" eaLnBrk="0" fontAlgn="base" hangingPunct="0">
              <a:spcBef>
                <a:spcPct val="0"/>
              </a:spcBef>
              <a:spcAft>
                <a:spcPct val="0"/>
              </a:spcAft>
              <a:buFont typeface="Arial" panose="020B0604020202020204" pitchFamily="34" charset="0"/>
              <a:buChar char="•"/>
              <a:defRPr/>
            </a:pPr>
            <a:r>
              <a:rPr lang="en-US" b="1" dirty="0">
                <a:solidFill>
                  <a:prstClr val="black"/>
                </a:solidFill>
                <a:latin typeface="Times New Roman" panose="02020603050405020304" pitchFamily="18" charset="0"/>
              </a:rPr>
              <a:t>37.8% rated as “Good”</a:t>
            </a:r>
          </a:p>
          <a:p>
            <a:pPr marL="742950" lvl="1" indent="-285750" eaLnBrk="0" fontAlgn="base" hangingPunct="0">
              <a:spcBef>
                <a:spcPct val="0"/>
              </a:spcBef>
              <a:spcAft>
                <a:spcPct val="0"/>
              </a:spcAft>
              <a:buFont typeface="Arial" panose="020B0604020202020204" pitchFamily="34" charset="0"/>
              <a:buChar char="•"/>
              <a:defRPr/>
            </a:pPr>
            <a:r>
              <a:rPr lang="en-US" b="1" dirty="0">
                <a:solidFill>
                  <a:prstClr val="black"/>
                </a:solidFill>
                <a:latin typeface="Times New Roman" panose="02020603050405020304" pitchFamily="18" charset="0"/>
              </a:rPr>
              <a:t>13.5% rated as “Adequate”</a:t>
            </a:r>
          </a:p>
          <a:p>
            <a:pPr lvl="1" eaLnBrk="0" fontAlgn="base" hangingPunct="0">
              <a:spcBef>
                <a:spcPct val="0"/>
              </a:spcBef>
              <a:spcAft>
                <a:spcPct val="0"/>
              </a:spcAft>
              <a:defRPr/>
            </a:pPr>
            <a:endParaRPr lang="en-US" b="1" dirty="0">
              <a:solidFill>
                <a:prstClr val="black"/>
              </a:solidFill>
              <a:latin typeface="Times New Roman" panose="02020603050405020304" pitchFamily="18" charset="0"/>
            </a:endParaRPr>
          </a:p>
          <a:p>
            <a:pPr marL="285750" indent="-285750" eaLnBrk="0" fontAlgn="base" hangingPunct="0">
              <a:spcBef>
                <a:spcPct val="0"/>
              </a:spcBef>
              <a:spcAft>
                <a:spcPct val="0"/>
              </a:spcAft>
              <a:buFont typeface="Arial" panose="020B0604020202020204" pitchFamily="34" charset="0"/>
              <a:buChar char="•"/>
              <a:defRPr/>
            </a:pPr>
            <a:r>
              <a:rPr lang="en-US" b="1" dirty="0">
                <a:solidFill>
                  <a:prstClr val="black"/>
                </a:solidFill>
                <a:latin typeface="Times New Roman" panose="02020603050405020304" pitchFamily="18" charset="0"/>
              </a:rPr>
              <a:t>When surveyed about meeting the end of program learning outcomes:</a:t>
            </a:r>
          </a:p>
          <a:p>
            <a:pPr marL="742950" lvl="1" indent="-285750" eaLnBrk="0" fontAlgn="base" hangingPunct="0">
              <a:spcBef>
                <a:spcPct val="0"/>
              </a:spcBef>
              <a:spcAft>
                <a:spcPct val="0"/>
              </a:spcAft>
              <a:buFont typeface="Arial" panose="020B0604020202020204" pitchFamily="34" charset="0"/>
              <a:buChar char="•"/>
              <a:defRPr/>
            </a:pPr>
            <a:r>
              <a:rPr lang="en-US" b="1" dirty="0">
                <a:solidFill>
                  <a:prstClr val="black"/>
                </a:solidFill>
                <a:latin typeface="Times New Roman" panose="02020603050405020304" pitchFamily="18" charset="0"/>
              </a:rPr>
              <a:t>80.4% rated their progress as “Excellent”</a:t>
            </a:r>
          </a:p>
          <a:p>
            <a:pPr marL="742950" lvl="1" indent="-285750" eaLnBrk="0" fontAlgn="base" hangingPunct="0">
              <a:spcBef>
                <a:spcPct val="0"/>
              </a:spcBef>
              <a:spcAft>
                <a:spcPct val="0"/>
              </a:spcAft>
              <a:buFont typeface="Arial" panose="020B0604020202020204" pitchFamily="34" charset="0"/>
              <a:buChar char="•"/>
              <a:defRPr/>
            </a:pPr>
            <a:r>
              <a:rPr lang="en-US" b="1" dirty="0">
                <a:solidFill>
                  <a:prstClr val="black"/>
                </a:solidFill>
                <a:latin typeface="Times New Roman" panose="02020603050405020304" pitchFamily="18" charset="0"/>
              </a:rPr>
              <a:t>20% rated their progress as “Good”</a:t>
            </a:r>
          </a:p>
          <a:p>
            <a:pPr marL="742950" lvl="1" indent="-285750" eaLnBrk="0" fontAlgn="base" hangingPunct="0">
              <a:spcBef>
                <a:spcPct val="0"/>
              </a:spcBef>
              <a:spcAft>
                <a:spcPct val="0"/>
              </a:spcAft>
              <a:buFont typeface="Arial" panose="020B0604020202020204" pitchFamily="34" charset="0"/>
              <a:buChar char="•"/>
              <a:defRPr/>
            </a:pPr>
            <a:endParaRPr lang="en-US" b="1" dirty="0">
              <a:solidFill>
                <a:prstClr val="black"/>
              </a:solidFill>
              <a:latin typeface="Times New Roman" panose="02020603050405020304" pitchFamily="18" charset="0"/>
            </a:endParaRPr>
          </a:p>
          <a:p>
            <a:pPr marL="285750" indent="-285750" eaLnBrk="0" fontAlgn="base" hangingPunct="0">
              <a:spcBef>
                <a:spcPct val="0"/>
              </a:spcBef>
              <a:spcAft>
                <a:spcPct val="0"/>
              </a:spcAft>
              <a:buFont typeface="Arial" panose="020B0604020202020204" pitchFamily="34" charset="0"/>
              <a:buChar char="•"/>
              <a:defRPr/>
            </a:pPr>
            <a:r>
              <a:rPr lang="en-US" b="1" dirty="0">
                <a:solidFill>
                  <a:prstClr val="black"/>
                </a:solidFill>
                <a:latin typeface="Times New Roman" panose="02020603050405020304" pitchFamily="18" charset="0"/>
              </a:rPr>
              <a:t>Of interest:</a:t>
            </a:r>
          </a:p>
          <a:p>
            <a:pPr marL="742950" lvl="1" indent="-285750" eaLnBrk="0" fontAlgn="base" hangingPunct="0">
              <a:spcBef>
                <a:spcPct val="0"/>
              </a:spcBef>
              <a:spcAft>
                <a:spcPct val="0"/>
              </a:spcAft>
              <a:buFont typeface="Arial" panose="020B0604020202020204" pitchFamily="34" charset="0"/>
              <a:buChar char="•"/>
              <a:defRPr/>
            </a:pPr>
            <a:r>
              <a:rPr lang="en-US" b="1" dirty="0">
                <a:solidFill>
                  <a:prstClr val="black"/>
                </a:solidFill>
                <a:latin typeface="Times New Roman" panose="02020603050405020304" pitchFamily="18" charset="0"/>
              </a:rPr>
              <a:t>10% replied that they strongly disagreed that the library , </a:t>
            </a:r>
          </a:p>
          <a:p>
            <a:pPr lvl="1" eaLnBrk="0" fontAlgn="base" hangingPunct="0">
              <a:spcBef>
                <a:spcPct val="0"/>
              </a:spcBef>
              <a:spcAft>
                <a:spcPct val="0"/>
              </a:spcAft>
              <a:defRPr/>
            </a:pPr>
            <a:r>
              <a:rPr lang="en-US" b="1" dirty="0">
                <a:solidFill>
                  <a:prstClr val="black"/>
                </a:solidFill>
                <a:latin typeface="Times New Roman" panose="02020603050405020304" pitchFamily="18" charset="0"/>
              </a:rPr>
              <a:t>      advisement and career counseling, tutoring opportunities, and </a:t>
            </a:r>
          </a:p>
          <a:p>
            <a:pPr lvl="1" eaLnBrk="0" fontAlgn="base" hangingPunct="0">
              <a:spcBef>
                <a:spcPct val="0"/>
              </a:spcBef>
              <a:spcAft>
                <a:spcPct val="0"/>
              </a:spcAft>
              <a:defRPr/>
            </a:pPr>
            <a:r>
              <a:rPr lang="en-US" b="1" dirty="0">
                <a:solidFill>
                  <a:prstClr val="black"/>
                </a:solidFill>
                <a:latin typeface="Times New Roman" panose="02020603050405020304" pitchFamily="18" charset="0"/>
              </a:rPr>
              <a:t>      computer labs were easily accessible.</a:t>
            </a:r>
          </a:p>
          <a:p>
            <a:pPr marL="742950" lvl="1" indent="-285750" eaLnBrk="0" fontAlgn="base" hangingPunct="0">
              <a:spcBef>
                <a:spcPct val="0"/>
              </a:spcBef>
              <a:spcAft>
                <a:spcPct val="0"/>
              </a:spcAft>
              <a:buFont typeface="Arial" panose="020B0604020202020204" pitchFamily="34" charset="0"/>
              <a:buChar char="•"/>
              <a:defRPr/>
            </a:pPr>
            <a:endParaRPr lang="en-US" b="1" dirty="0">
              <a:solidFill>
                <a:prstClr val="black"/>
              </a:solidFill>
              <a:latin typeface="Times New Roman" panose="02020603050405020304" pitchFamily="18" charset="0"/>
            </a:endParaRPr>
          </a:p>
          <a:p>
            <a:pPr lvl="1" eaLnBrk="0" fontAlgn="base" hangingPunct="0">
              <a:spcBef>
                <a:spcPct val="0"/>
              </a:spcBef>
              <a:spcAft>
                <a:spcPct val="0"/>
              </a:spcAft>
              <a:defRPr/>
            </a:pPr>
            <a:endParaRPr lang="en-US" b="1"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873884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a:extLst>
              <a:ext uri="{FF2B5EF4-FFF2-40B4-BE49-F238E27FC236}">
                <a16:creationId xmlns:a16="http://schemas.microsoft.com/office/drawing/2014/main" id="{CC54ABCA-F612-424C-A691-46110C1C4ECE}"/>
              </a:ext>
            </a:extLst>
          </p:cNvPr>
          <p:cNvSpPr>
            <a:spLocks noChangeArrowheads="1"/>
          </p:cNvSpPr>
          <p:nvPr/>
        </p:nvSpPr>
        <p:spPr bwMode="auto">
          <a:xfrm>
            <a:off x="2895600" y="457200"/>
            <a:ext cx="1841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endParaRPr lang="en-US" altLang="en-US" sz="6000" b="1">
              <a:solidFill>
                <a:srgbClr val="C00000"/>
              </a:solidFill>
            </a:endParaRPr>
          </a:p>
          <a:p>
            <a:pPr fontAlgn="base">
              <a:spcBef>
                <a:spcPct val="0"/>
              </a:spcBef>
              <a:spcAft>
                <a:spcPct val="0"/>
              </a:spcAft>
            </a:pPr>
            <a:endParaRPr lang="en-US" altLang="en-US" sz="6000" b="1">
              <a:solidFill>
                <a:srgbClr val="C00000"/>
              </a:solidFill>
            </a:endParaRPr>
          </a:p>
        </p:txBody>
      </p:sp>
      <p:sp>
        <p:nvSpPr>
          <p:cNvPr id="3" name="TextBox 2">
            <a:extLst>
              <a:ext uri="{FF2B5EF4-FFF2-40B4-BE49-F238E27FC236}">
                <a16:creationId xmlns:a16="http://schemas.microsoft.com/office/drawing/2014/main" id="{23801B79-2F32-4A57-AE28-BE1CB0006553}"/>
              </a:ext>
            </a:extLst>
          </p:cNvPr>
          <p:cNvSpPr txBox="1"/>
          <p:nvPr/>
        </p:nvSpPr>
        <p:spPr>
          <a:xfrm>
            <a:off x="2286001" y="811213"/>
            <a:ext cx="6246813" cy="4278312"/>
          </a:xfrm>
          <a:prstGeom prst="rect">
            <a:avLst/>
          </a:prstGeom>
          <a:noFill/>
        </p:spPr>
        <p:txBody>
          <a:bodyPr wrap="none">
            <a:spAutoFit/>
          </a:bodyPr>
          <a:lstStyle/>
          <a:p>
            <a:pPr>
              <a:defRPr/>
            </a:pPr>
            <a:r>
              <a:rPr lang="en-US" sz="4800" b="1" dirty="0">
                <a:solidFill>
                  <a:srgbClr val="C00000"/>
                </a:solidFill>
                <a:latin typeface="Times New Roman"/>
              </a:rPr>
              <a:t>Still to come….</a:t>
            </a:r>
          </a:p>
          <a:p>
            <a:pPr>
              <a:defRPr/>
            </a:pPr>
            <a:endParaRPr lang="en-US" sz="4800" b="1" dirty="0">
              <a:solidFill>
                <a:srgbClr val="C00000"/>
              </a:solidFill>
              <a:latin typeface="Times New Roman"/>
            </a:endParaRPr>
          </a:p>
          <a:p>
            <a:pPr marL="342900" indent="-342900">
              <a:buFont typeface="Arial" panose="020B0604020202020204" pitchFamily="34" charset="0"/>
              <a:buChar char="•"/>
              <a:defRPr/>
            </a:pPr>
            <a:r>
              <a:rPr lang="en-US" sz="2400" b="1" dirty="0">
                <a:solidFill>
                  <a:prstClr val="black"/>
                </a:solidFill>
                <a:latin typeface="Times New Roman" panose="02020603050405020304" pitchFamily="18" charset="0"/>
              </a:rPr>
              <a:t>Continue to improve the NCLEX pass rate</a:t>
            </a:r>
          </a:p>
          <a:p>
            <a:pPr>
              <a:defRPr/>
            </a:pPr>
            <a:r>
              <a:rPr lang="en-US" sz="2400" b="1" dirty="0">
                <a:solidFill>
                  <a:prstClr val="black"/>
                </a:solidFill>
                <a:latin typeface="Times New Roman" panose="02020603050405020304" pitchFamily="18" charset="0"/>
              </a:rPr>
              <a:t>          issue</a:t>
            </a:r>
          </a:p>
          <a:p>
            <a:pPr marL="342900" indent="-342900">
              <a:buFont typeface="Arial" panose="020B0604020202020204" pitchFamily="34" charset="0"/>
              <a:buChar char="•"/>
              <a:defRPr/>
            </a:pPr>
            <a:r>
              <a:rPr lang="en-US" sz="2400" b="1" dirty="0">
                <a:solidFill>
                  <a:prstClr val="black"/>
                </a:solidFill>
                <a:latin typeface="Times New Roman"/>
              </a:rPr>
              <a:t>ACEN Self-Study Report due October 2018</a:t>
            </a:r>
          </a:p>
          <a:p>
            <a:pPr marL="342900" indent="-342900">
              <a:buFont typeface="Arial" panose="020B0604020202020204" pitchFamily="34" charset="0"/>
              <a:buChar char="•"/>
              <a:defRPr/>
            </a:pPr>
            <a:r>
              <a:rPr lang="en-US" sz="2400" b="1" dirty="0">
                <a:solidFill>
                  <a:prstClr val="black"/>
                </a:solidFill>
                <a:latin typeface="Times New Roman"/>
              </a:rPr>
              <a:t>ACEN Site Visit Spring 2019</a:t>
            </a:r>
          </a:p>
          <a:p>
            <a:pPr>
              <a:defRPr/>
            </a:pPr>
            <a:endParaRPr lang="en-US" sz="2400" b="1" dirty="0">
              <a:solidFill>
                <a:prstClr val="black"/>
              </a:solidFill>
              <a:latin typeface="Times New Roman"/>
            </a:endParaRPr>
          </a:p>
          <a:p>
            <a:pPr marL="342900" indent="-342900">
              <a:buFont typeface="Arial" panose="020B0604020202020204" pitchFamily="34" charset="0"/>
              <a:buChar char="•"/>
              <a:defRPr/>
            </a:pPr>
            <a:endParaRPr lang="en-US" sz="2400" b="1" dirty="0">
              <a:solidFill>
                <a:prstClr val="black"/>
              </a:solidFill>
              <a:latin typeface="Times New Roman"/>
            </a:endParaRPr>
          </a:p>
          <a:p>
            <a:pPr>
              <a:defRPr/>
            </a:pPr>
            <a:r>
              <a:rPr lang="en-US" sz="3200" b="1" dirty="0">
                <a:solidFill>
                  <a:prstClr val="black"/>
                </a:solidFill>
                <a:latin typeface="Times New Roman"/>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1">
            <a:extLst>
              <a:ext uri="{FF2B5EF4-FFF2-40B4-BE49-F238E27FC236}">
                <a16:creationId xmlns:a16="http://schemas.microsoft.com/office/drawing/2014/main" id="{525C78DC-8E96-47B7-B526-A1297F83A806}"/>
              </a:ext>
            </a:extLst>
          </p:cNvPr>
          <p:cNvSpPr txBox="1">
            <a:spLocks noChangeArrowheads="1"/>
          </p:cNvSpPr>
          <p:nvPr/>
        </p:nvSpPr>
        <p:spPr bwMode="auto">
          <a:xfrm>
            <a:off x="2667000" y="571501"/>
            <a:ext cx="6927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r>
              <a:rPr lang="en-US" altLang="en-US" sz="4000" b="1">
                <a:solidFill>
                  <a:srgbClr val="C00000"/>
                </a:solidFill>
              </a:rPr>
              <a:t>Important Dates to Remember</a:t>
            </a:r>
          </a:p>
        </p:txBody>
      </p:sp>
      <p:sp>
        <p:nvSpPr>
          <p:cNvPr id="57347" name="TextBox 2">
            <a:extLst>
              <a:ext uri="{FF2B5EF4-FFF2-40B4-BE49-F238E27FC236}">
                <a16:creationId xmlns:a16="http://schemas.microsoft.com/office/drawing/2014/main" id="{A2BAB6C4-47A9-4DF0-AEBE-0373CDDBCFEE}"/>
              </a:ext>
            </a:extLst>
          </p:cNvPr>
          <p:cNvSpPr txBox="1">
            <a:spLocks noChangeArrowheads="1"/>
          </p:cNvSpPr>
          <p:nvPr/>
        </p:nvSpPr>
        <p:spPr bwMode="auto">
          <a:xfrm>
            <a:off x="1674814" y="1871664"/>
            <a:ext cx="83661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endParaRPr lang="en-US" altLang="en-US" sz="2400" b="1">
              <a:solidFill>
                <a:prstClr val="black"/>
              </a:solidFill>
            </a:endParaRPr>
          </a:p>
          <a:p>
            <a:pPr fontAlgn="base">
              <a:spcBef>
                <a:spcPct val="0"/>
              </a:spcBef>
              <a:spcAft>
                <a:spcPct val="0"/>
              </a:spcAft>
            </a:pPr>
            <a:r>
              <a:rPr lang="en-US" altLang="en-US" sz="2400" b="1">
                <a:solidFill>
                  <a:prstClr val="black"/>
                </a:solidFill>
              </a:rPr>
              <a:t>May 4, 2018 6:00 PM Pinning Ceremony Herod Hall – Alva</a:t>
            </a:r>
          </a:p>
          <a:p>
            <a:pPr fontAlgn="base">
              <a:spcBef>
                <a:spcPct val="0"/>
              </a:spcBef>
              <a:spcAft>
                <a:spcPct val="0"/>
              </a:spcAft>
            </a:pPr>
            <a:endParaRPr lang="en-US" altLang="en-US" sz="2400" b="1">
              <a:solidFill>
                <a:prstClr val="black"/>
              </a:solidFill>
            </a:endParaRPr>
          </a:p>
          <a:p>
            <a:pPr fontAlgn="base">
              <a:spcBef>
                <a:spcPct val="0"/>
              </a:spcBef>
              <a:spcAft>
                <a:spcPct val="0"/>
              </a:spcAft>
            </a:pPr>
            <a:r>
              <a:rPr lang="en-US" altLang="en-US" sz="2400" b="1">
                <a:solidFill>
                  <a:prstClr val="black"/>
                </a:solidFill>
              </a:rPr>
              <a:t>May 5, 2018 10:30 AM  Commencement – Ranger Field – Alva</a:t>
            </a:r>
          </a:p>
          <a:p>
            <a:pPr fontAlgn="base">
              <a:spcBef>
                <a:spcPct val="0"/>
              </a:spcBef>
              <a:spcAft>
                <a:spcPct val="0"/>
              </a:spcAft>
            </a:pPr>
            <a:endParaRPr lang="en-US" altLang="en-US" sz="2400" b="1">
              <a:solidFill>
                <a:prstClr val="black"/>
              </a:solidFill>
            </a:endParaRPr>
          </a:p>
          <a:p>
            <a:pPr fontAlgn="base">
              <a:spcBef>
                <a:spcPct val="0"/>
              </a:spcBef>
              <a:spcAft>
                <a:spcPct val="0"/>
              </a:spcAft>
            </a:pPr>
            <a:r>
              <a:rPr lang="en-US" altLang="en-US" sz="2400" b="1">
                <a:solidFill>
                  <a:prstClr val="black"/>
                </a:solidFill>
              </a:rPr>
              <a:t>August</a:t>
            </a:r>
            <a:r>
              <a:rPr lang="en-US" altLang="en-US" sz="2400">
                <a:solidFill>
                  <a:prstClr val="black"/>
                </a:solidFill>
              </a:rPr>
              <a:t> </a:t>
            </a:r>
            <a:r>
              <a:rPr lang="en-US" altLang="en-US" sz="2400" b="1">
                <a:solidFill>
                  <a:prstClr val="black"/>
                </a:solidFill>
              </a:rPr>
              <a:t>24, 2018</a:t>
            </a:r>
            <a:r>
              <a:rPr lang="en-US" altLang="en-US" sz="2400">
                <a:solidFill>
                  <a:prstClr val="black"/>
                </a:solidFill>
              </a:rPr>
              <a:t>  - </a:t>
            </a:r>
            <a:r>
              <a:rPr lang="en-US" altLang="en-US" sz="2400" b="1">
                <a:solidFill>
                  <a:prstClr val="black"/>
                </a:solidFill>
              </a:rPr>
              <a:t>White Coat Ceremony – Alva</a:t>
            </a:r>
          </a:p>
          <a:p>
            <a:pPr fontAlgn="base">
              <a:spcBef>
                <a:spcPct val="0"/>
              </a:spcBef>
              <a:spcAft>
                <a:spcPct val="0"/>
              </a:spcAft>
            </a:pPr>
            <a:endParaRPr lang="en-US" altLang="en-US" sz="2400" b="1">
              <a:solidFill>
                <a:prstClr val="black"/>
              </a:solidFill>
            </a:endParaRPr>
          </a:p>
          <a:p>
            <a:pPr fontAlgn="base">
              <a:spcBef>
                <a:spcPct val="0"/>
              </a:spcBef>
              <a:spcAft>
                <a:spcPct val="0"/>
              </a:spcAft>
            </a:pPr>
            <a:r>
              <a:rPr lang="en-US" altLang="en-US" sz="2400" b="1">
                <a:solidFill>
                  <a:prstClr val="black"/>
                </a:solidFill>
              </a:rPr>
              <a:t>April 26, 2019 1:30 PM Advisory Board Meeting - Enid</a:t>
            </a:r>
          </a:p>
          <a:p>
            <a:pPr fontAlgn="base">
              <a:spcBef>
                <a:spcPct val="0"/>
              </a:spcBef>
              <a:spcAft>
                <a:spcPct val="0"/>
              </a:spcAft>
            </a:pPr>
            <a:endParaRPr lang="en-US" altLang="en-US" b="1">
              <a:solidFill>
                <a:prstClr val="black"/>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a:extLst>
              <a:ext uri="{FF2B5EF4-FFF2-40B4-BE49-F238E27FC236}">
                <a16:creationId xmlns:a16="http://schemas.microsoft.com/office/drawing/2014/main" id="{BD39461B-C6EF-433D-960E-2E3250F164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4076" y="1295400"/>
            <a:ext cx="7934325"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a:extLst>
              <a:ext uri="{FF2B5EF4-FFF2-40B4-BE49-F238E27FC236}">
                <a16:creationId xmlns:a16="http://schemas.microsoft.com/office/drawing/2014/main" id="{B88B3D30-A3D3-4ED2-823C-4042589187D3}"/>
              </a:ext>
            </a:extLst>
          </p:cNvPr>
          <p:cNvSpPr txBox="1">
            <a:spLocks noChangeArrowheads="1"/>
          </p:cNvSpPr>
          <p:nvPr/>
        </p:nvSpPr>
        <p:spPr bwMode="auto">
          <a:xfrm>
            <a:off x="2590801" y="304800"/>
            <a:ext cx="68564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r>
              <a:rPr lang="en-US" altLang="en-US" sz="6000" b="1">
                <a:solidFill>
                  <a:srgbClr val="C00000"/>
                </a:solidFill>
              </a:rPr>
              <a:t>Faculty/Staff Profile</a:t>
            </a:r>
          </a:p>
        </p:txBody>
      </p:sp>
      <p:sp>
        <p:nvSpPr>
          <p:cNvPr id="11267" name="TextBox 3">
            <a:extLst>
              <a:ext uri="{FF2B5EF4-FFF2-40B4-BE49-F238E27FC236}">
                <a16:creationId xmlns:a16="http://schemas.microsoft.com/office/drawing/2014/main" id="{91442FCE-934F-476B-856D-EE1F7032D40D}"/>
              </a:ext>
            </a:extLst>
          </p:cNvPr>
          <p:cNvSpPr txBox="1">
            <a:spLocks noChangeArrowheads="1"/>
          </p:cNvSpPr>
          <p:nvPr/>
        </p:nvSpPr>
        <p:spPr bwMode="auto">
          <a:xfrm>
            <a:off x="2973389" y="1219201"/>
            <a:ext cx="62452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r>
              <a:rPr lang="en-US" altLang="en-US" sz="2400" b="1">
                <a:solidFill>
                  <a:prstClr val="black"/>
                </a:solidFill>
              </a:rPr>
              <a:t>Nine Full Time Faculty Doctorally Prepared</a:t>
            </a:r>
          </a:p>
          <a:p>
            <a:pPr fontAlgn="base">
              <a:spcBef>
                <a:spcPct val="0"/>
              </a:spcBef>
              <a:spcAft>
                <a:spcPct val="0"/>
              </a:spcAft>
            </a:pPr>
            <a:r>
              <a:rPr lang="en-US" altLang="en-US" sz="2400" b="1">
                <a:solidFill>
                  <a:prstClr val="black"/>
                </a:solidFill>
              </a:rPr>
              <a:t>Remaining Faculty engaged in Doctoral Study</a:t>
            </a:r>
          </a:p>
          <a:p>
            <a:pPr fontAlgn="base">
              <a:spcBef>
                <a:spcPct val="0"/>
              </a:spcBef>
              <a:spcAft>
                <a:spcPct val="0"/>
              </a:spcAft>
            </a:pPr>
            <a:endParaRPr lang="en-US" altLang="en-US">
              <a:solidFill>
                <a:prstClr val="black"/>
              </a:solidFill>
            </a:endParaRPr>
          </a:p>
        </p:txBody>
      </p:sp>
      <p:pic>
        <p:nvPicPr>
          <p:cNvPr id="11268" name="Picture 1">
            <a:extLst>
              <a:ext uri="{FF2B5EF4-FFF2-40B4-BE49-F238E27FC236}">
                <a16:creationId xmlns:a16="http://schemas.microsoft.com/office/drawing/2014/main" id="{5F7CBED7-9F9D-427D-8A27-140C132FE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35200"/>
            <a:ext cx="77724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a:extLst>
              <a:ext uri="{FF2B5EF4-FFF2-40B4-BE49-F238E27FC236}">
                <a16:creationId xmlns:a16="http://schemas.microsoft.com/office/drawing/2014/main" id="{2D1650C8-223D-4260-8E74-67A0906570F3}"/>
              </a:ext>
            </a:extLst>
          </p:cNvPr>
          <p:cNvSpPr txBox="1">
            <a:spLocks noChangeArrowheads="1"/>
          </p:cNvSpPr>
          <p:nvPr/>
        </p:nvSpPr>
        <p:spPr bwMode="auto">
          <a:xfrm>
            <a:off x="1752601" y="457200"/>
            <a:ext cx="85439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6000" b="1">
                <a:solidFill>
                  <a:srgbClr val="C00000"/>
                </a:solidFill>
              </a:rPr>
              <a:t>New Faculty August 2018</a:t>
            </a:r>
          </a:p>
        </p:txBody>
      </p:sp>
      <p:pic>
        <p:nvPicPr>
          <p:cNvPr id="13315" name="Picture 6" descr="A person posing for the camera&#10;&#10;Description generated with very high confidence">
            <a:extLst>
              <a:ext uri="{FF2B5EF4-FFF2-40B4-BE49-F238E27FC236}">
                <a16:creationId xmlns:a16="http://schemas.microsoft.com/office/drawing/2014/main" id="{F89D8AA6-F86F-4B7E-AF78-CED1C6E05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524001"/>
            <a:ext cx="25908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8" descr="A person smiling for the camera&#10;&#10;Description generated with very high confidence">
            <a:extLst>
              <a:ext uri="{FF2B5EF4-FFF2-40B4-BE49-F238E27FC236}">
                <a16:creationId xmlns:a16="http://schemas.microsoft.com/office/drawing/2014/main" id="{FF5F8372-6871-4456-8083-C7E1E596EA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126" y="2447926"/>
            <a:ext cx="265747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9">
            <a:extLst>
              <a:ext uri="{FF2B5EF4-FFF2-40B4-BE49-F238E27FC236}">
                <a16:creationId xmlns:a16="http://schemas.microsoft.com/office/drawing/2014/main" id="{DDF70F29-9E73-42C9-B50E-A42CFC478267}"/>
              </a:ext>
            </a:extLst>
          </p:cNvPr>
          <p:cNvSpPr txBox="1">
            <a:spLocks noChangeArrowheads="1"/>
          </p:cNvSpPr>
          <p:nvPr/>
        </p:nvSpPr>
        <p:spPr bwMode="auto">
          <a:xfrm>
            <a:off x="3048000" y="4267201"/>
            <a:ext cx="1917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2400" b="1">
                <a:solidFill>
                  <a:srgbClr val="C00000"/>
                </a:solidFill>
              </a:rPr>
              <a:t>Heidi Ritchie</a:t>
            </a:r>
          </a:p>
        </p:txBody>
      </p:sp>
      <p:sp>
        <p:nvSpPr>
          <p:cNvPr id="13318" name="TextBox 10">
            <a:extLst>
              <a:ext uri="{FF2B5EF4-FFF2-40B4-BE49-F238E27FC236}">
                <a16:creationId xmlns:a16="http://schemas.microsoft.com/office/drawing/2014/main" id="{8E37F0B0-F683-4535-AE80-BF9BC7FCBE68}"/>
              </a:ext>
            </a:extLst>
          </p:cNvPr>
          <p:cNvSpPr txBox="1">
            <a:spLocks noChangeArrowheads="1"/>
          </p:cNvSpPr>
          <p:nvPr/>
        </p:nvSpPr>
        <p:spPr bwMode="auto">
          <a:xfrm>
            <a:off x="6334126" y="5181601"/>
            <a:ext cx="2828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2400" b="1">
                <a:solidFill>
                  <a:srgbClr val="C00000"/>
                </a:solidFill>
              </a:rPr>
              <a:t>Dr Sara McCumber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289A3BBC-0DBB-420D-88A7-4148CAE1CB8D}"/>
              </a:ext>
            </a:extLst>
          </p:cNvPr>
          <p:cNvSpPr txBox="1">
            <a:spLocks noChangeArrowheads="1"/>
          </p:cNvSpPr>
          <p:nvPr/>
        </p:nvSpPr>
        <p:spPr bwMode="auto">
          <a:xfrm>
            <a:off x="4474575" y="381001"/>
            <a:ext cx="287931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0"/>
              </a:spcBef>
              <a:spcAft>
                <a:spcPct val="0"/>
              </a:spcAft>
            </a:pPr>
            <a:r>
              <a:rPr lang="en-US" altLang="en-US" sz="6000" b="1">
                <a:solidFill>
                  <a:srgbClr val="C00000"/>
                </a:solidFill>
              </a:rPr>
              <a:t>Updates</a:t>
            </a:r>
          </a:p>
        </p:txBody>
      </p:sp>
      <p:sp>
        <p:nvSpPr>
          <p:cNvPr id="3" name="TextBox 2">
            <a:extLst>
              <a:ext uri="{FF2B5EF4-FFF2-40B4-BE49-F238E27FC236}">
                <a16:creationId xmlns:a16="http://schemas.microsoft.com/office/drawing/2014/main" id="{D1766DF7-5183-4573-A96A-6021CD5D23F0}"/>
              </a:ext>
            </a:extLst>
          </p:cNvPr>
          <p:cNvSpPr txBox="1"/>
          <p:nvPr/>
        </p:nvSpPr>
        <p:spPr>
          <a:xfrm>
            <a:off x="1676400" y="1371600"/>
            <a:ext cx="8991600" cy="5816600"/>
          </a:xfrm>
          <a:prstGeom prst="rect">
            <a:avLst/>
          </a:prstGeom>
          <a:noFill/>
        </p:spPr>
        <p:txBody>
          <a:bodyPr>
            <a:spAutoFit/>
          </a:bodyPr>
          <a:lstStyle/>
          <a:p>
            <a:pPr marL="457200" indent="-457200">
              <a:buFont typeface="Arial" panose="020B0604020202020204" pitchFamily="34" charset="0"/>
              <a:buChar char="•"/>
              <a:defRPr/>
            </a:pPr>
            <a:r>
              <a:rPr lang="en-US" sz="2800" b="1" dirty="0">
                <a:solidFill>
                  <a:prstClr val="black"/>
                </a:solidFill>
                <a:latin typeface="Times New Roman"/>
              </a:rPr>
              <a:t>Completed the transition from the ATI Curricular testing assessments to the Kaplan Curricular Assessment Program. Includes the Pre-Admission Test. </a:t>
            </a:r>
          </a:p>
          <a:p>
            <a:pPr marL="457200" indent="-457200">
              <a:buFont typeface="Arial" panose="020B0604020202020204" pitchFamily="34" charset="0"/>
              <a:buChar char="•"/>
              <a:defRPr/>
            </a:pPr>
            <a:r>
              <a:rPr lang="en-US" sz="2800" b="1" dirty="0">
                <a:solidFill>
                  <a:prstClr val="black"/>
                </a:solidFill>
                <a:latin typeface="Times New Roman"/>
              </a:rPr>
              <a:t>Further integration of simulation across the nursing      curriculum for both juniors and seniors with the inclusion of high fidelity simulators and standardized patients.</a:t>
            </a:r>
          </a:p>
          <a:p>
            <a:pPr marL="457200" indent="-457200">
              <a:buFont typeface="Arial" panose="020B0604020202020204" pitchFamily="34" charset="0"/>
              <a:buChar char="•"/>
              <a:defRPr/>
            </a:pPr>
            <a:r>
              <a:rPr lang="en-US" sz="2800" b="1" dirty="0">
                <a:solidFill>
                  <a:prstClr val="black"/>
                </a:solidFill>
                <a:latin typeface="Times New Roman"/>
              </a:rPr>
              <a:t>Added a new SIM-MOM high fidelity unit to the Wymer Lab in Alva.</a:t>
            </a:r>
          </a:p>
          <a:p>
            <a:pPr marL="457200" indent="-457200">
              <a:buFont typeface="Arial" panose="020B0604020202020204" pitchFamily="34" charset="0"/>
              <a:buChar char="•"/>
              <a:defRPr/>
            </a:pPr>
            <a:r>
              <a:rPr lang="en-US" sz="2800" b="1" dirty="0">
                <a:solidFill>
                  <a:prstClr val="black"/>
                </a:solidFill>
                <a:latin typeface="Times New Roman" panose="02020603050405020304" pitchFamily="18" charset="0"/>
              </a:rPr>
              <a:t>Continued high pattern of usage of the Ketterman Lab with clinical partners and visitors in 2017-2018. </a:t>
            </a:r>
          </a:p>
          <a:p>
            <a:pPr>
              <a:defRPr/>
            </a:pPr>
            <a:endParaRPr lang="en-US" sz="2800" b="1" dirty="0">
              <a:solidFill>
                <a:prstClr val="black"/>
              </a:solidFill>
              <a:latin typeface="Times New Roman"/>
            </a:endParaRPr>
          </a:p>
          <a:p>
            <a:pPr marL="285750" indent="-285750">
              <a:buFont typeface="Arial" panose="020B0604020202020204" pitchFamily="34" charset="0"/>
              <a:buChar char="•"/>
              <a:defRPr/>
            </a:pPr>
            <a:endParaRPr lang="en-US" dirty="0">
              <a:solidFill>
                <a:prstClr val="black"/>
              </a:solidFill>
              <a:latin typeface="Times New Roman"/>
            </a:endParaRPr>
          </a:p>
          <a:p>
            <a:pPr>
              <a:defRPr/>
            </a:pPr>
            <a:endParaRPr lang="en-US" dirty="0">
              <a:solidFill>
                <a:prstClr val="black"/>
              </a:solidFill>
              <a:latin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a:extLst>
              <a:ext uri="{FF2B5EF4-FFF2-40B4-BE49-F238E27FC236}">
                <a16:creationId xmlns:a16="http://schemas.microsoft.com/office/drawing/2014/main" id="{09325C1F-D89C-4250-8566-051855E6FEFD}"/>
              </a:ext>
            </a:extLst>
          </p:cNvPr>
          <p:cNvSpPr txBox="1">
            <a:spLocks noChangeArrowheads="1"/>
          </p:cNvSpPr>
          <p:nvPr/>
        </p:nvSpPr>
        <p:spPr bwMode="auto">
          <a:xfrm>
            <a:off x="2230439" y="685800"/>
            <a:ext cx="7699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0"/>
              </a:spcBef>
              <a:spcAft>
                <a:spcPct val="0"/>
              </a:spcAft>
            </a:pPr>
            <a:r>
              <a:rPr lang="en-US" altLang="en-US" sz="3600" b="1">
                <a:solidFill>
                  <a:srgbClr val="C00000"/>
                </a:solidFill>
              </a:rPr>
              <a:t>Memorandum of Understanding with </a:t>
            </a:r>
          </a:p>
          <a:p>
            <a:pPr algn="ctr" fontAlgn="base">
              <a:spcBef>
                <a:spcPct val="0"/>
              </a:spcBef>
              <a:spcAft>
                <a:spcPct val="0"/>
              </a:spcAft>
            </a:pPr>
            <a:r>
              <a:rPr lang="en-US" altLang="en-US" sz="3600" b="1">
                <a:solidFill>
                  <a:srgbClr val="C00000"/>
                </a:solidFill>
              </a:rPr>
              <a:t>Vance Air Force Base </a:t>
            </a:r>
          </a:p>
        </p:txBody>
      </p:sp>
      <p:pic>
        <p:nvPicPr>
          <p:cNvPr id="17411" name="Picture 2" descr="A group of people sitting at a table&#10;&#10;Description generated with high confidence">
            <a:extLst>
              <a:ext uri="{FF2B5EF4-FFF2-40B4-BE49-F238E27FC236}">
                <a16:creationId xmlns:a16="http://schemas.microsoft.com/office/drawing/2014/main" id="{179ED25B-4799-4607-B202-C7ECBB15C6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257426"/>
            <a:ext cx="48768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id="{DFFD1D71-BED9-4994-90BF-518F3A800C91}"/>
              </a:ext>
            </a:extLst>
          </p:cNvPr>
          <p:cNvSpPr txBox="1">
            <a:spLocks noChangeArrowheads="1"/>
          </p:cNvSpPr>
          <p:nvPr/>
        </p:nvSpPr>
        <p:spPr bwMode="auto">
          <a:xfrm>
            <a:off x="2133601" y="533401"/>
            <a:ext cx="812006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r>
              <a:rPr lang="en-US" altLang="en-US" sz="4400" b="1">
                <a:solidFill>
                  <a:srgbClr val="C00000"/>
                </a:solidFill>
              </a:rPr>
              <a:t>Interprofessional Education </a:t>
            </a:r>
          </a:p>
          <a:p>
            <a:pPr fontAlgn="base">
              <a:spcBef>
                <a:spcPct val="0"/>
              </a:spcBef>
              <a:spcAft>
                <a:spcPct val="0"/>
              </a:spcAft>
            </a:pPr>
            <a:r>
              <a:rPr lang="en-US" altLang="en-US" sz="4400" b="1">
                <a:solidFill>
                  <a:srgbClr val="C00000"/>
                </a:solidFill>
              </a:rPr>
              <a:t>Opportunities and Collaboration</a:t>
            </a:r>
          </a:p>
        </p:txBody>
      </p:sp>
      <p:sp>
        <p:nvSpPr>
          <p:cNvPr id="3" name="TextBox 2">
            <a:extLst>
              <a:ext uri="{FF2B5EF4-FFF2-40B4-BE49-F238E27FC236}">
                <a16:creationId xmlns:a16="http://schemas.microsoft.com/office/drawing/2014/main" id="{1E437BF9-7D56-47C8-932D-7FBBE3E2D503}"/>
              </a:ext>
            </a:extLst>
          </p:cNvPr>
          <p:cNvSpPr txBox="1"/>
          <p:nvPr/>
        </p:nvSpPr>
        <p:spPr>
          <a:xfrm>
            <a:off x="2057401" y="2057400"/>
            <a:ext cx="8493125" cy="3786188"/>
          </a:xfrm>
          <a:prstGeom prst="rect">
            <a:avLst/>
          </a:prstGeom>
          <a:noFill/>
        </p:spPr>
        <p:txBody>
          <a:bodyPr wrap="none">
            <a:spAutoFit/>
          </a:bodyPr>
          <a:lstStyle/>
          <a:p>
            <a:pPr marL="285750" indent="-285750">
              <a:buFont typeface="Arial" panose="020B0604020202020204" pitchFamily="34" charset="0"/>
              <a:buChar char="•"/>
              <a:defRPr/>
            </a:pPr>
            <a:r>
              <a:rPr lang="en-US" sz="2400" b="1" dirty="0">
                <a:solidFill>
                  <a:prstClr val="black"/>
                </a:solidFill>
                <a:latin typeface="Times New Roman"/>
              </a:rPr>
              <a:t>Nursing faculty working with Athletic Department on </a:t>
            </a:r>
          </a:p>
          <a:p>
            <a:pPr>
              <a:defRPr/>
            </a:pPr>
            <a:r>
              <a:rPr lang="en-US" sz="2400" b="1" dirty="0">
                <a:solidFill>
                  <a:prstClr val="black"/>
                </a:solidFill>
                <a:latin typeface="Times New Roman"/>
              </a:rPr>
              <a:t>    Concussion Protocol and Screening. Developing</a:t>
            </a:r>
          </a:p>
          <a:p>
            <a:pPr>
              <a:defRPr/>
            </a:pPr>
            <a:r>
              <a:rPr lang="en-US" sz="2400" b="1" dirty="0">
                <a:solidFill>
                  <a:prstClr val="black"/>
                </a:solidFill>
                <a:latin typeface="Times New Roman"/>
              </a:rPr>
              <a:t>    opportunities to involve students.</a:t>
            </a:r>
          </a:p>
          <a:p>
            <a:pPr marL="342900" indent="-342900">
              <a:buFont typeface="Arial" panose="020B0604020202020204" pitchFamily="34" charset="0"/>
              <a:buChar char="•"/>
              <a:defRPr/>
            </a:pPr>
            <a:r>
              <a:rPr lang="en-US" sz="2400" b="1" dirty="0">
                <a:solidFill>
                  <a:prstClr val="black"/>
                </a:solidFill>
                <a:latin typeface="Times New Roman"/>
              </a:rPr>
              <a:t>Nursing Faculty conducting Sports Physicals at NWOSU</a:t>
            </a:r>
          </a:p>
          <a:p>
            <a:pPr marL="342900" indent="-342900">
              <a:buFont typeface="Arial" panose="020B0604020202020204" pitchFamily="34" charset="0"/>
              <a:buChar char="•"/>
              <a:defRPr/>
            </a:pPr>
            <a:r>
              <a:rPr lang="en-US" sz="2400" b="1" dirty="0">
                <a:solidFill>
                  <a:prstClr val="black"/>
                </a:solidFill>
                <a:latin typeface="Times New Roman"/>
              </a:rPr>
              <a:t>Selected as a partner in the OSU Health Science Center </a:t>
            </a:r>
          </a:p>
          <a:p>
            <a:pPr>
              <a:defRPr/>
            </a:pPr>
            <a:r>
              <a:rPr lang="en-US" sz="2400" b="1" dirty="0">
                <a:solidFill>
                  <a:prstClr val="black"/>
                </a:solidFill>
                <a:latin typeface="Times New Roman"/>
              </a:rPr>
              <a:t>     AHEC Scholars program that will provide interprofessional </a:t>
            </a:r>
          </a:p>
          <a:p>
            <a:pPr>
              <a:defRPr/>
            </a:pPr>
            <a:r>
              <a:rPr lang="en-US" sz="2400" b="1" dirty="0">
                <a:solidFill>
                  <a:prstClr val="black"/>
                </a:solidFill>
                <a:latin typeface="Times New Roman"/>
              </a:rPr>
              <a:t>     educational opportunities for our nursing students at all </a:t>
            </a:r>
          </a:p>
          <a:p>
            <a:pPr>
              <a:defRPr/>
            </a:pPr>
            <a:r>
              <a:rPr lang="en-US" sz="2400" b="1" dirty="0">
                <a:solidFill>
                  <a:prstClr val="black"/>
                </a:solidFill>
                <a:latin typeface="Times New Roman"/>
              </a:rPr>
              <a:t>     levels and students from OSU Medical School.</a:t>
            </a:r>
          </a:p>
          <a:p>
            <a:pPr marL="342900" indent="-342900">
              <a:buFont typeface="Arial" panose="020B0604020202020204" pitchFamily="34" charset="0"/>
              <a:buChar char="•"/>
              <a:defRPr/>
            </a:pPr>
            <a:r>
              <a:rPr lang="en-US" sz="2400" b="1" dirty="0">
                <a:solidFill>
                  <a:prstClr val="black"/>
                </a:solidFill>
                <a:latin typeface="Times New Roman"/>
              </a:rPr>
              <a:t>Continue to involve students and faculty from Social Work </a:t>
            </a:r>
          </a:p>
          <a:p>
            <a:pPr>
              <a:defRPr/>
            </a:pPr>
            <a:r>
              <a:rPr lang="en-US" sz="2400" b="1" dirty="0">
                <a:solidFill>
                  <a:prstClr val="black"/>
                </a:solidFill>
                <a:latin typeface="Times New Roman"/>
              </a:rPr>
              <a:t>      and Psychology departments in practice lab environment.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a:extLst>
              <a:ext uri="{FF2B5EF4-FFF2-40B4-BE49-F238E27FC236}">
                <a16:creationId xmlns:a16="http://schemas.microsoft.com/office/drawing/2014/main" id="{3A24B41B-3A2C-48FD-A8AD-82F6F2FD6CE7}"/>
              </a:ext>
            </a:extLst>
          </p:cNvPr>
          <p:cNvSpPr txBox="1">
            <a:spLocks noChangeArrowheads="1"/>
          </p:cNvSpPr>
          <p:nvPr/>
        </p:nvSpPr>
        <p:spPr bwMode="auto">
          <a:xfrm>
            <a:off x="2590800" y="533400"/>
            <a:ext cx="61928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r>
              <a:rPr lang="en-US" altLang="en-US" sz="4800" b="1">
                <a:solidFill>
                  <a:srgbClr val="C00000"/>
                </a:solidFill>
              </a:rPr>
              <a:t>Summer MASH Camp</a:t>
            </a:r>
          </a:p>
          <a:p>
            <a:pPr fontAlgn="base">
              <a:spcBef>
                <a:spcPct val="0"/>
              </a:spcBef>
              <a:spcAft>
                <a:spcPct val="0"/>
              </a:spcAft>
            </a:pPr>
            <a:r>
              <a:rPr lang="en-US" altLang="en-US" sz="4800" b="1">
                <a:solidFill>
                  <a:srgbClr val="C00000"/>
                </a:solidFill>
              </a:rPr>
              <a:t>Phase I and II</a:t>
            </a:r>
          </a:p>
        </p:txBody>
      </p:sp>
      <p:sp>
        <p:nvSpPr>
          <p:cNvPr id="3" name="TextBox 2">
            <a:extLst>
              <a:ext uri="{FF2B5EF4-FFF2-40B4-BE49-F238E27FC236}">
                <a16:creationId xmlns:a16="http://schemas.microsoft.com/office/drawing/2014/main" id="{53BF4236-0B24-4CAB-843C-84BB347A6E54}"/>
              </a:ext>
            </a:extLst>
          </p:cNvPr>
          <p:cNvSpPr txBox="1"/>
          <p:nvPr/>
        </p:nvSpPr>
        <p:spPr>
          <a:xfrm>
            <a:off x="1981200" y="2103439"/>
            <a:ext cx="7975600" cy="4154487"/>
          </a:xfrm>
          <a:prstGeom prst="rect">
            <a:avLst/>
          </a:prstGeom>
          <a:noFill/>
        </p:spPr>
        <p:txBody>
          <a:bodyPr wrap="none">
            <a:spAutoFit/>
          </a:bodyPr>
          <a:lstStyle/>
          <a:p>
            <a:pPr marL="457200" indent="-457200">
              <a:buFont typeface="Arial" panose="020B0604020202020204" pitchFamily="34" charset="0"/>
              <a:buChar char="•"/>
              <a:defRPr/>
            </a:pPr>
            <a:r>
              <a:rPr lang="en-US" sz="2400" b="1" dirty="0">
                <a:solidFill>
                  <a:prstClr val="black"/>
                </a:solidFill>
                <a:latin typeface="Times New Roman"/>
              </a:rPr>
              <a:t>Students from Woods, Alfalfa and Majors County</a:t>
            </a:r>
          </a:p>
          <a:p>
            <a:pPr marL="457200" indent="-457200">
              <a:buFont typeface="Arial" panose="020B0604020202020204" pitchFamily="34" charset="0"/>
              <a:buChar char="•"/>
              <a:defRPr/>
            </a:pPr>
            <a:endParaRPr lang="en-US" sz="2400" b="1" dirty="0">
              <a:solidFill>
                <a:prstClr val="black"/>
              </a:solidFill>
              <a:latin typeface="Times New Roman"/>
            </a:endParaRPr>
          </a:p>
          <a:p>
            <a:pPr marL="457200" indent="-457200">
              <a:buFont typeface="Arial" panose="020B0604020202020204" pitchFamily="34" charset="0"/>
              <a:buChar char="•"/>
              <a:defRPr/>
            </a:pPr>
            <a:r>
              <a:rPr lang="en-US" sz="2400" b="1" dirty="0">
                <a:solidFill>
                  <a:prstClr val="black"/>
                </a:solidFill>
                <a:latin typeface="Times New Roman"/>
              </a:rPr>
              <a:t>Phase I: 36 students (just finishing 6</a:t>
            </a:r>
            <a:r>
              <a:rPr lang="en-US" sz="2400" b="1" baseline="30000" dirty="0">
                <a:solidFill>
                  <a:prstClr val="black"/>
                </a:solidFill>
                <a:latin typeface="Times New Roman"/>
              </a:rPr>
              <a:t>th</a:t>
            </a:r>
            <a:r>
              <a:rPr lang="en-US" sz="2400" b="1" dirty="0">
                <a:solidFill>
                  <a:prstClr val="black"/>
                </a:solidFill>
                <a:latin typeface="Times New Roman"/>
              </a:rPr>
              <a:t> grade)  attended </a:t>
            </a:r>
          </a:p>
          <a:p>
            <a:pPr>
              <a:defRPr/>
            </a:pPr>
            <a:r>
              <a:rPr lang="en-US" sz="2400" b="1" dirty="0">
                <a:solidFill>
                  <a:prstClr val="black"/>
                </a:solidFill>
                <a:latin typeface="Times New Roman"/>
              </a:rPr>
              <a:t>         the 2 ½ day experience focusing on health careers</a:t>
            </a:r>
          </a:p>
          <a:p>
            <a:pPr>
              <a:defRPr/>
            </a:pPr>
            <a:endParaRPr lang="en-US" sz="2400" b="1" dirty="0">
              <a:solidFill>
                <a:prstClr val="black"/>
              </a:solidFill>
              <a:latin typeface="Times New Roman"/>
            </a:endParaRPr>
          </a:p>
          <a:p>
            <a:pPr marL="457200" indent="-457200">
              <a:buFont typeface="Arial" panose="020B0604020202020204" pitchFamily="34" charset="0"/>
              <a:buChar char="•"/>
              <a:defRPr/>
            </a:pPr>
            <a:r>
              <a:rPr lang="en-US" sz="2400" b="1" dirty="0">
                <a:solidFill>
                  <a:prstClr val="black"/>
                </a:solidFill>
                <a:latin typeface="Times New Roman"/>
              </a:rPr>
              <a:t>Phase II: 12 students (just finishing 8</a:t>
            </a:r>
            <a:r>
              <a:rPr lang="en-US" sz="2400" b="1" baseline="30000" dirty="0">
                <a:solidFill>
                  <a:prstClr val="black"/>
                </a:solidFill>
                <a:latin typeface="Times New Roman"/>
              </a:rPr>
              <a:t>th</a:t>
            </a:r>
            <a:r>
              <a:rPr lang="en-US" sz="2400" b="1" dirty="0">
                <a:solidFill>
                  <a:prstClr val="black"/>
                </a:solidFill>
                <a:latin typeface="Times New Roman"/>
              </a:rPr>
              <a:t> grade) for 1 day</a:t>
            </a:r>
          </a:p>
          <a:p>
            <a:pPr>
              <a:defRPr/>
            </a:pPr>
            <a:r>
              <a:rPr lang="en-US" sz="2400" b="1" dirty="0">
                <a:solidFill>
                  <a:prstClr val="black"/>
                </a:solidFill>
                <a:latin typeface="Times New Roman"/>
              </a:rPr>
              <a:t>      experience including preparation for job sharing in the</a:t>
            </a:r>
          </a:p>
          <a:p>
            <a:pPr>
              <a:defRPr/>
            </a:pPr>
            <a:r>
              <a:rPr lang="en-US" sz="2400" b="1" dirty="0">
                <a:solidFill>
                  <a:prstClr val="black"/>
                </a:solidFill>
                <a:latin typeface="Times New Roman"/>
              </a:rPr>
              <a:t>      morning and afternoon job sharing across a variety of </a:t>
            </a:r>
          </a:p>
          <a:p>
            <a:pPr>
              <a:defRPr/>
            </a:pPr>
            <a:r>
              <a:rPr lang="en-US" sz="2400" b="1" dirty="0">
                <a:solidFill>
                  <a:prstClr val="black"/>
                </a:solidFill>
                <a:latin typeface="Times New Roman"/>
              </a:rPr>
              <a:t>       health-related opportunities</a:t>
            </a:r>
          </a:p>
          <a:p>
            <a:pPr>
              <a:defRPr/>
            </a:pPr>
            <a:endParaRPr lang="en-US" sz="2400" b="1" dirty="0">
              <a:solidFill>
                <a:prstClr val="black"/>
              </a:solidFill>
              <a:latin typeface="Times New Roman"/>
            </a:endParaRPr>
          </a:p>
          <a:p>
            <a:pPr marL="342900" indent="-342900">
              <a:buFont typeface="Arial" panose="020B0604020202020204" pitchFamily="34" charset="0"/>
              <a:buChar char="•"/>
              <a:defRPr/>
            </a:pPr>
            <a:r>
              <a:rPr lang="en-US" sz="2400" b="1" dirty="0">
                <a:solidFill>
                  <a:prstClr val="black"/>
                </a:solidFill>
                <a:latin typeface="Times New Roman"/>
              </a:rPr>
              <a:t>Senior Students are participating in program evaluation. </a:t>
            </a:r>
            <a:endParaRPr lang="en-US" sz="2400" dirty="0">
              <a:solidFill>
                <a:prstClr val="black"/>
              </a:solidFill>
              <a:latin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a:extLst>
              <a:ext uri="{FF2B5EF4-FFF2-40B4-BE49-F238E27FC236}">
                <a16:creationId xmlns:a16="http://schemas.microsoft.com/office/drawing/2014/main" id="{3559C0A1-B5D2-4F71-A4A8-074B29AE9C1D}"/>
              </a:ext>
            </a:extLst>
          </p:cNvPr>
          <p:cNvSpPr txBox="1">
            <a:spLocks noChangeArrowheads="1"/>
          </p:cNvSpPr>
          <p:nvPr/>
        </p:nvSpPr>
        <p:spPr bwMode="auto">
          <a:xfrm>
            <a:off x="2286000" y="1371600"/>
            <a:ext cx="788068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r>
              <a:rPr lang="en-US" altLang="en-US" sz="6000" b="1">
                <a:solidFill>
                  <a:srgbClr val="C00000"/>
                </a:solidFill>
              </a:rPr>
              <a:t>Student Nurses’ </a:t>
            </a:r>
          </a:p>
          <a:p>
            <a:pPr fontAlgn="base">
              <a:spcBef>
                <a:spcPct val="0"/>
              </a:spcBef>
              <a:spcAft>
                <a:spcPct val="0"/>
              </a:spcAft>
            </a:pPr>
            <a:r>
              <a:rPr lang="en-US" altLang="en-US" sz="6000" b="1">
                <a:solidFill>
                  <a:srgbClr val="C00000"/>
                </a:solidFill>
              </a:rPr>
              <a:t>Association at NWOSU</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4042</Words>
  <Application>Microsoft Office PowerPoint</Application>
  <PresentationFormat>Widescreen</PresentationFormat>
  <Paragraphs>333</Paragraphs>
  <Slides>28</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Impact</vt:lpstr>
      <vt:lpstr>Times New Roman</vt:lpstr>
      <vt:lpstr>NewsPrint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Shelly Wells</dc:creator>
  <cp:lastModifiedBy>Shelly Wells</cp:lastModifiedBy>
  <cp:revision>1</cp:revision>
  <dcterms:created xsi:type="dcterms:W3CDTF">2019-01-07T02:58:18Z</dcterms:created>
  <dcterms:modified xsi:type="dcterms:W3CDTF">2019-01-07T03:05:38Z</dcterms:modified>
</cp:coreProperties>
</file>