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E1607-21B8-45B1-BEA5-2C5D1135209A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8426D-A191-40AB-859B-05CEB942D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5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45C8-0701-4CB0-A64A-BF5262ED25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45C8-0701-4CB0-A64A-BF5262ED25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2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CD2F-21A2-4459-8D62-E45ABB02929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12D6-B089-4439-80AB-45F9DEE8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5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CD2F-21A2-4459-8D62-E45ABB02929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12D6-B089-4439-80AB-45F9DEE8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CD2F-21A2-4459-8D62-E45ABB02929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12D6-B089-4439-80AB-45F9DEE8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1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CD2F-21A2-4459-8D62-E45ABB02929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12D6-B089-4439-80AB-45F9DEE8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6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CD2F-21A2-4459-8D62-E45ABB02929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12D6-B089-4439-80AB-45F9DEE8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1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CD2F-21A2-4459-8D62-E45ABB02929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12D6-B089-4439-80AB-45F9DEE8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4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CD2F-21A2-4459-8D62-E45ABB02929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12D6-B089-4439-80AB-45F9DEE8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8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CD2F-21A2-4459-8D62-E45ABB02929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12D6-B089-4439-80AB-45F9DEE8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8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CD2F-21A2-4459-8D62-E45ABB02929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12D6-B089-4439-80AB-45F9DEE8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CD2F-21A2-4459-8D62-E45ABB02929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12D6-B089-4439-80AB-45F9DEE8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4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CD2F-21A2-4459-8D62-E45ABB02929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12D6-B089-4439-80AB-45F9DEE8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6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ECD2F-21A2-4459-8D62-E45ABB029297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B12D6-B089-4439-80AB-45F9DEE8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9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70637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</a:rPr>
              <a:t>Ranger Nursing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April 2016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33" y="2324964"/>
            <a:ext cx="5133749" cy="370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4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676400"/>
            <a:ext cx="63160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Program Outcomes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78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3629" y="1709057"/>
            <a:ext cx="450796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2015 NCLEX Pass Rates</a:t>
            </a:r>
          </a:p>
          <a:p>
            <a:r>
              <a:rPr lang="en-US" sz="2000" b="1" dirty="0" smtClean="0"/>
              <a:t>(percent by calendar year)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590800"/>
            <a:ext cx="50347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Alva -  73.3%  (11/15 passed)</a:t>
            </a:r>
          </a:p>
          <a:p>
            <a:r>
              <a:rPr lang="en-US" sz="2800" b="1" dirty="0" smtClean="0"/>
              <a:t>Enid – 100% (5/5 passed)</a:t>
            </a:r>
          </a:p>
          <a:p>
            <a:r>
              <a:rPr lang="en-US" sz="2800" b="1" dirty="0" smtClean="0"/>
              <a:t>Woodward – 90% (9/10 passed)</a:t>
            </a:r>
          </a:p>
          <a:p>
            <a:r>
              <a:rPr lang="en-US" sz="2800" b="1" dirty="0" smtClean="0"/>
              <a:t>Ponca City – 100% (1/1 passed)</a:t>
            </a:r>
          </a:p>
          <a:p>
            <a:r>
              <a:rPr lang="en-US" sz="2800" b="1" dirty="0" smtClean="0"/>
              <a:t>Cumulative: 83.87%</a:t>
            </a:r>
          </a:p>
          <a:p>
            <a:r>
              <a:rPr lang="en-US" sz="2800" b="1" dirty="0" smtClean="0"/>
              <a:t>2014 Cumulative: 76.92%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240972" y="457200"/>
            <a:ext cx="66020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Program Outcomes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8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609600"/>
            <a:ext cx="66020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Program Outcomes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599" y="1905000"/>
            <a:ext cx="83058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2015 Class and NCLEX:</a:t>
            </a:r>
          </a:p>
          <a:p>
            <a:endParaRPr lang="en-US" sz="2800" b="1" dirty="0"/>
          </a:p>
          <a:p>
            <a:r>
              <a:rPr lang="en-US" sz="2800" b="1" dirty="0" smtClean="0"/>
              <a:t>NCLEX Pass Rate Report to OBN for Alva Campus</a:t>
            </a:r>
          </a:p>
          <a:p>
            <a:r>
              <a:rPr lang="en-US" sz="2800" b="1" dirty="0" smtClean="0"/>
              <a:t>	Of the 4 unsuccessful students-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2 were 2014 graduates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2 were delayed more than 3 months with 			NCLEX</a:t>
            </a:r>
          </a:p>
          <a:p>
            <a:endParaRPr lang="en-US" sz="2800" b="1" dirty="0"/>
          </a:p>
          <a:p>
            <a:r>
              <a:rPr lang="en-US" sz="2800" b="1" dirty="0" smtClean="0"/>
              <a:t>There remain 2 graduates who have not tested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7798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0"/>
            <a:ext cx="66020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Program Outcomes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72863"/>
            <a:ext cx="8050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Ongoing NCLEX Improvement Actions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2541" y="2475131"/>
            <a:ext cx="7912744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Earlier VATI Start in 2015 with even earlier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VATI targets established for 2016 seniors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Continued faculty 1:1 work with at risk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Goal: 2016 grads will have completed at least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50% of VATI before end of classes</a:t>
            </a:r>
          </a:p>
          <a:p>
            <a:endParaRPr lang="en-US" sz="2800" b="1" dirty="0"/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VATI is a student-driven process.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75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533400"/>
            <a:ext cx="66020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Program Outcomes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487269"/>
            <a:ext cx="4865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2015 Graduate Surveys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133600"/>
            <a:ext cx="824360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Overall Satisfaction with Educational Preparation = 1.45</a:t>
            </a:r>
          </a:p>
          <a:p>
            <a:r>
              <a:rPr lang="en-US" b="1" dirty="0" smtClean="0"/>
              <a:t>Practice safely as a nursing generalist, using nursing process = 1.18</a:t>
            </a:r>
          </a:p>
          <a:p>
            <a:r>
              <a:rPr lang="en-US" b="1" dirty="0" smtClean="0"/>
              <a:t>Utilize effective communication skills to engage in therapeutic relationships = 1.16</a:t>
            </a:r>
          </a:p>
          <a:p>
            <a:endParaRPr lang="en-US" dirty="0"/>
          </a:p>
          <a:p>
            <a:r>
              <a:rPr lang="en-US" b="1" dirty="0" smtClean="0"/>
              <a:t>Job Placement – 66% secured position before graduation:</a:t>
            </a:r>
          </a:p>
          <a:p>
            <a:r>
              <a:rPr lang="en-US" b="1" dirty="0"/>
              <a:t>	</a:t>
            </a:r>
            <a:r>
              <a:rPr lang="en-US" b="1" dirty="0" smtClean="0"/>
              <a:t>  Enid – 10		Alva – 1		Woodward – 3</a:t>
            </a:r>
          </a:p>
          <a:p>
            <a:r>
              <a:rPr lang="en-US" b="1" dirty="0"/>
              <a:t>	</a:t>
            </a:r>
            <a:r>
              <a:rPr lang="en-US" b="1" dirty="0" smtClean="0"/>
              <a:t>Ponca City -3		Seiling – 1	Buffalo – 1</a:t>
            </a:r>
          </a:p>
          <a:p>
            <a:r>
              <a:rPr lang="en-US" b="1" dirty="0"/>
              <a:t>	</a:t>
            </a:r>
            <a:r>
              <a:rPr lang="en-US" b="1" dirty="0" smtClean="0"/>
              <a:t>Dodge City -1		Tulsa - 1</a:t>
            </a:r>
          </a:p>
          <a:p>
            <a:endParaRPr lang="en-US" b="1" dirty="0"/>
          </a:p>
          <a:p>
            <a:r>
              <a:rPr lang="en-US" b="1" dirty="0" smtClean="0"/>
              <a:t>46 % planned to further formal education</a:t>
            </a:r>
          </a:p>
          <a:p>
            <a:endParaRPr lang="en-US" b="1" dirty="0"/>
          </a:p>
          <a:p>
            <a:r>
              <a:rPr lang="en-US" b="1" dirty="0" smtClean="0"/>
              <a:t>Strengths of program: Faculty </a:t>
            </a:r>
          </a:p>
          <a:p>
            <a:r>
              <a:rPr lang="en-US" b="1" dirty="0" smtClean="0"/>
              <a:t>Opportunities for Improvement: More clinical sites, traveling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9254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57200"/>
            <a:ext cx="66020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Program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9925" y="1371599"/>
            <a:ext cx="37529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Alumni Surveys</a:t>
            </a:r>
          </a:p>
          <a:p>
            <a:pPr algn="ctr"/>
            <a:r>
              <a:rPr lang="en-US" sz="2400" b="1" dirty="0" smtClean="0"/>
              <a:t>(6 months post graduation)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379" y="2209800"/>
            <a:ext cx="91444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8 responses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88% are working full time nights in Med/Surg, OB or 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88% plan to stay with current employer at least one more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100% state employers’ expectations of my professional practice are in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agreement with the expectations voiced by NWOSU Nursing Faculty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75% view role as professional nurse differently now than did when graduating.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493" y="4148792"/>
            <a:ext cx="88027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Comments:</a:t>
            </a:r>
          </a:p>
          <a:p>
            <a:r>
              <a:rPr lang="en-US" b="1" dirty="0" smtClean="0"/>
              <a:t>“The holistic approach is probably the most beneficial thing I gained as well as how we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were taught to do assessments. My assessment skills coming out of college were better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than many nurses.”</a:t>
            </a:r>
          </a:p>
          <a:p>
            <a:r>
              <a:rPr lang="en-US" b="1" dirty="0" smtClean="0"/>
              <a:t>“Capstone clinicals were the most helpful experiences”. </a:t>
            </a:r>
          </a:p>
          <a:p>
            <a:r>
              <a:rPr lang="en-US" b="1" dirty="0" smtClean="0"/>
              <a:t> “Wish I had learned ACLS and NIH Stroke Assessment”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1932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81000"/>
            <a:ext cx="66020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Program Outcomes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868031" y="1295400"/>
            <a:ext cx="299953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Alumni </a:t>
            </a:r>
            <a:r>
              <a:rPr lang="en-US" sz="3200" b="1" dirty="0" smtClean="0"/>
              <a:t>Surveys</a:t>
            </a:r>
          </a:p>
          <a:p>
            <a:pPr algn="ctr"/>
            <a:r>
              <a:rPr lang="en-US" b="1" dirty="0" smtClean="0"/>
              <a:t>(2012 grads)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157174"/>
            <a:ext cx="77403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 response</a:t>
            </a:r>
          </a:p>
          <a:p>
            <a:r>
              <a:rPr lang="en-US" b="1" dirty="0" smtClean="0"/>
              <a:t>Working in NYC in a Laser Skin Surgery Center</a:t>
            </a:r>
          </a:p>
          <a:p>
            <a:endParaRPr lang="en-US" b="1" dirty="0"/>
          </a:p>
          <a:p>
            <a:r>
              <a:rPr lang="en-US" b="1" dirty="0" smtClean="0"/>
              <a:t>“Our work in Evidence Based Practice makes it easier to implement new </a:t>
            </a:r>
          </a:p>
          <a:p>
            <a:r>
              <a:rPr lang="en-US" b="1" dirty="0" smtClean="0"/>
              <a:t>policies and regulations in the workplace. Also being trained to connect with </a:t>
            </a:r>
          </a:p>
          <a:p>
            <a:r>
              <a:rPr lang="en-US" b="1" dirty="0" smtClean="0"/>
              <a:t>patients helps you be an effective advocate for them”.</a:t>
            </a:r>
          </a:p>
          <a:p>
            <a:endParaRPr lang="en-US" b="1" dirty="0"/>
          </a:p>
          <a:p>
            <a:r>
              <a:rPr lang="en-US" b="1" dirty="0" smtClean="0"/>
              <a:t>“We had no real training in areas such as dermatology, but I still don’t </a:t>
            </a:r>
          </a:p>
          <a:p>
            <a:r>
              <a:rPr lang="en-US" b="1" dirty="0" smtClean="0"/>
              <a:t>feel like I had a deficit. Just a little overwhelmed at first.  Skin cancer </a:t>
            </a:r>
          </a:p>
          <a:p>
            <a:r>
              <a:rPr lang="en-US" b="1" dirty="0" smtClean="0"/>
              <a:t>surgeries are my favorite.”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4871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57200"/>
            <a:ext cx="66020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Program Outcomes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81200"/>
            <a:ext cx="77219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Employer Surveys: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Sent out 27 survey links using Survey Monkey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Received ONE response</a:t>
            </a:r>
            <a:r>
              <a:rPr lang="en-US" sz="2800" b="1" dirty="0"/>
              <a:t> </a:t>
            </a:r>
            <a:r>
              <a:rPr lang="en-US" sz="2800" b="1" dirty="0" smtClean="0"/>
              <a:t>with mean scores </a:t>
            </a:r>
          </a:p>
          <a:p>
            <a:r>
              <a:rPr lang="en-US" sz="2800" b="1" dirty="0" smtClean="0"/>
              <a:t>           of 1.0 on all criteria</a:t>
            </a:r>
          </a:p>
        </p:txBody>
      </p:sp>
    </p:spTree>
    <p:extLst>
      <p:ext uri="{BB962C8B-B14F-4D97-AF65-F5344CB8AC3E}">
        <p14:creationId xmlns:p14="http://schemas.microsoft.com/office/powerpoint/2010/main" val="230643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77371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95400" y="457200"/>
            <a:ext cx="66020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Program Outcomes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574" y="1916591"/>
            <a:ext cx="834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Facility Evaluation of Student Clinical Experiences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819400"/>
            <a:ext cx="841993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Received 18 responses from 10 facilities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Objectives, expectations and schedules are communicated in advance (1.43)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Facility policies and procedures followed (1.31)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Significant patient data communicated to staff (1.51)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Nursing staff aware of their roles in student experience (1.52)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Staff comfortable sharing in instruction process with faculty/students (1.35)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Students work collaboratively with staff to meet patient needs (1.43)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Students/faculty receptive to feedback from facility staff (1.31) 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Likert Scale: 1= Very Satisfied 5 = Strongly Dissatisfied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6505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457200"/>
            <a:ext cx="18473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6000" b="1" dirty="0" smtClean="0">
              <a:solidFill>
                <a:srgbClr val="C00000"/>
              </a:solidFill>
            </a:endParaRPr>
          </a:p>
          <a:p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811142"/>
            <a:ext cx="8286179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Still to come….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Continue to improve the NCLEX pass rate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issue and timeliness of grads in taking exam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Curriculum mapping to the 2016 NCLEX Test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Explore establishing relationship with Vance Medical 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Seek national accreditation through CCNE</a:t>
            </a:r>
          </a:p>
          <a:p>
            <a:r>
              <a:rPr lang="en-US" sz="2400" b="1" dirty="0" smtClean="0"/>
              <a:t>          (Commission on Collegiate Nursing Education)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Change in Administrative Structure at NWOSU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BSN to DNP Family Nurse Practitioner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2415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9" b="13311"/>
          <a:stretch/>
        </p:blipFill>
        <p:spPr>
          <a:xfrm>
            <a:off x="195943" y="3187990"/>
            <a:ext cx="2955209" cy="2926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58667"/>
            <a:ext cx="2771775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34" y="3352800"/>
            <a:ext cx="2765988" cy="3070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53" y="389007"/>
            <a:ext cx="79877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National Program Recognition 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for 2015-2016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45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31371"/>
            <a:ext cx="80159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BSN to DNP 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Family Nurse Practitioner Program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593" y="1954810"/>
            <a:ext cx="7659213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Fully funded program to admit first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students in Fall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Three year program with 73 credits and 1020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clinical practicum hours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Grads will be eligible for FNP certification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and APRN licensure in Oklahoma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Program allows students to bypass the MSN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Degree completion component for FNPs </a:t>
            </a:r>
          </a:p>
          <a:p>
            <a:r>
              <a:rPr lang="en-US" sz="2800" b="1" dirty="0" smtClean="0"/>
              <a:t>           with MSN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63933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4" y="1295399"/>
            <a:ext cx="7934826" cy="426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8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480" y="304799"/>
            <a:ext cx="6856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Faculty/Staff Profile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895600"/>
            <a:ext cx="556260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3823" y="1143000"/>
            <a:ext cx="786234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Six Full Time Faculty Doctorally Prepared</a:t>
            </a:r>
          </a:p>
          <a:p>
            <a:r>
              <a:rPr lang="en-US" sz="2800" b="1" dirty="0" smtClean="0"/>
              <a:t>Remaining Faculty engaged in Doctoral Study</a:t>
            </a:r>
          </a:p>
          <a:p>
            <a:r>
              <a:rPr lang="en-US" sz="2800" b="1" dirty="0" smtClean="0"/>
              <a:t>New Ketterman Lab Coordinator: Jean </a:t>
            </a:r>
            <a:r>
              <a:rPr lang="en-US" sz="2800" b="1" dirty="0" err="1" smtClean="0"/>
              <a:t>Wahlgren</a:t>
            </a:r>
            <a:endParaRPr lang="en-US" sz="2800" b="1" dirty="0" smtClean="0"/>
          </a:p>
          <a:p>
            <a:r>
              <a:rPr lang="en-US" sz="2800" b="1" dirty="0" smtClean="0"/>
              <a:t>Linda Banks – Secretary in Alva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1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28371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Updates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96663"/>
            <a:ext cx="8829661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Renovation of the Professional Practice Lab in Alva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Integration of simulation into the nursing curriculum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for both juniors and seniors.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Enhanced usage of ATI in curriculum to assess for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deficiencies and target remediation before NCLEX.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Individualized Performance Enhancement Plans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developed with every student to maximize their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strengths and guide towards success.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Increased usage of Ketterman Lab with clinical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partner in 2015-2016.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3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039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Summer MASH Camp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86" y="1904999"/>
            <a:ext cx="808246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Held in collaboration with Northwest Technology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35 students (just finishing 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grade)  attended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the 2 ½ day experience focusing on health careers</a:t>
            </a:r>
          </a:p>
          <a:p>
            <a:endParaRPr lang="en-US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Grant for Summer 2016 attained and will once again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recruit students from the Woods county area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666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1868" y="990600"/>
            <a:ext cx="34630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Graduates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86000"/>
            <a:ext cx="84949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Traditional Program:  33 in  May 2015</a:t>
            </a:r>
          </a:p>
          <a:p>
            <a:endParaRPr lang="en-US" sz="3600" b="1" dirty="0"/>
          </a:p>
          <a:p>
            <a:r>
              <a:rPr lang="en-US" sz="3600" b="1" dirty="0" smtClean="0"/>
              <a:t>Online RN-to-BSN:  10 in December 2015  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00126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82768"/>
            <a:ext cx="8119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Current Student Enrollment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743" y="1416984"/>
            <a:ext cx="368742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Juniors:   Total- 39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Alva – 17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Enid – 11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Woodward -6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Ponca City – 5</a:t>
            </a:r>
          </a:p>
          <a:p>
            <a:endParaRPr lang="en-US" sz="2000" b="1" dirty="0"/>
          </a:p>
          <a:p>
            <a:r>
              <a:rPr lang="en-US" sz="2000" b="1" dirty="0" smtClean="0"/>
              <a:t>Seniors: Total - 34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Alva – 14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Enid – 11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Woodward – 6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Ponca City -3</a:t>
            </a:r>
          </a:p>
          <a:p>
            <a:endParaRPr lang="en-US" sz="2000" b="1" dirty="0"/>
          </a:p>
          <a:p>
            <a:r>
              <a:rPr lang="en-US" sz="2000" b="1" dirty="0" smtClean="0"/>
              <a:t>Online RN-to-BSN: Total – 14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Summer 16 Grads – 6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December 16 Grads - 8 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2895600"/>
            <a:ext cx="3648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TOTAL NURSING STUDENTS</a:t>
            </a:r>
          </a:p>
          <a:p>
            <a:pPr algn="ctr"/>
            <a:r>
              <a:rPr lang="en-US" sz="2400" b="1" dirty="0" smtClean="0"/>
              <a:t>87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0287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280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2016-17 Applicants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161" y="2133600"/>
            <a:ext cx="807740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Traditional Program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/>
              <a:t>35 Letters of Acceptance sent to Applicants</a:t>
            </a:r>
          </a:p>
          <a:p>
            <a:r>
              <a:rPr lang="en-US" sz="3200" b="1" dirty="0" smtClean="0"/>
              <a:t>	to start Summer 2016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2243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3629" y="2133600"/>
            <a:ext cx="6934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Rolling acceptance: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 </a:t>
            </a:r>
            <a:r>
              <a:rPr lang="en-US" sz="2800" b="1" dirty="0" smtClean="0"/>
              <a:t>2 accepted and 4 in cue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 Application deadline June 30, 2016 for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Fall cohort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516247"/>
            <a:ext cx="65168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Online RN-to-BSN Program 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Admissions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8321" y="4419600"/>
            <a:ext cx="7666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Now enrolling students every semester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4584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873</Words>
  <Application>Microsoft Office PowerPoint</Application>
  <PresentationFormat>On-screen Show (4:3)</PresentationFormat>
  <Paragraphs>171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Shelly Wells</dc:creator>
  <cp:lastModifiedBy>Shelly Wells</cp:lastModifiedBy>
  <cp:revision>1</cp:revision>
  <dcterms:created xsi:type="dcterms:W3CDTF">2016-07-20T02:38:57Z</dcterms:created>
  <dcterms:modified xsi:type="dcterms:W3CDTF">2016-07-20T02:45:01Z</dcterms:modified>
</cp:coreProperties>
</file>