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13BA3-B2C8-40C1-A09E-ED3AC9CB7E3A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FD76DB-9DA1-4096-BA0E-453446855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45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24820-07F9-4C30-BCF7-CFFBB31086B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886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date we have heard from 39 accepting the offer of admission, one declining the offer and 2 still remain</a:t>
            </a:r>
            <a:r>
              <a:rPr lang="en-US" baseline="0" dirty="0" smtClean="0"/>
              <a:t> to be heard from.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B6D43-42A0-4A14-AB57-B07D59EC5D7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7304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B6D43-42A0-4A14-AB57-B07D59EC5D7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5138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B6D43-42A0-4A14-AB57-B07D59EC5D7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8798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B6D43-42A0-4A14-AB57-B07D59EC5D7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5309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B6D43-42A0-4A14-AB57-B07D59EC5D7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8161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B6D43-42A0-4A14-AB57-B07D59EC5D7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105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B6D43-42A0-4A14-AB57-B07D59EC5D7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5113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B6D43-42A0-4A14-AB57-B07D59EC5D7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2217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B6D43-42A0-4A14-AB57-B07D59EC5D7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0801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B6D43-42A0-4A14-AB57-B07D59EC5D7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41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B6D43-42A0-4A14-AB57-B07D59EC5D7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3281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have shared the good, the not so good, and the ugly with you today.  We continue to strive to meet the needs of you and your stakeholders – in our region.  We would  like to take the next bit of time to hear from you about your concerns and what we can do better to meet your needs.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B6D43-42A0-4A14-AB57-B07D59EC5D7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594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B6D43-42A0-4A14-AB57-B07D59EC5D7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213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B6D43-42A0-4A14-AB57-B07D59EC5D7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85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B6D43-42A0-4A14-AB57-B07D59EC5D7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837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B6D43-42A0-4A14-AB57-B07D59EC5D7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988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B6D43-42A0-4A14-AB57-B07D59EC5D7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442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B6D43-42A0-4A14-AB57-B07D59EC5D7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409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B6D43-42A0-4A14-AB57-B07D59EC5D7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736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41F70-BF23-46C6-AC1A-661B8E9BD146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3F192-DF9C-42A4-8053-E4CFE771C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34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41F70-BF23-46C6-AC1A-661B8E9BD146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3F192-DF9C-42A4-8053-E4CFE771C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82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41F70-BF23-46C6-AC1A-661B8E9BD146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3F192-DF9C-42A4-8053-E4CFE771C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204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41F70-BF23-46C6-AC1A-661B8E9BD146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3F192-DF9C-42A4-8053-E4CFE771C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728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41F70-BF23-46C6-AC1A-661B8E9BD146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3F192-DF9C-42A4-8053-E4CFE771C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501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41F70-BF23-46C6-AC1A-661B8E9BD146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3F192-DF9C-42A4-8053-E4CFE771C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579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41F70-BF23-46C6-AC1A-661B8E9BD146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3F192-DF9C-42A4-8053-E4CFE771C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1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41F70-BF23-46C6-AC1A-661B8E9BD146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3F192-DF9C-42A4-8053-E4CFE771C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645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41F70-BF23-46C6-AC1A-661B8E9BD146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3F192-DF9C-42A4-8053-E4CFE771C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250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41F70-BF23-46C6-AC1A-661B8E9BD146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3F192-DF9C-42A4-8053-E4CFE771C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29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41F70-BF23-46C6-AC1A-661B8E9BD146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3F192-DF9C-42A4-8053-E4CFE771C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386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41F70-BF23-46C6-AC1A-661B8E9BD146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3F192-DF9C-42A4-8053-E4CFE771C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400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Ranger Nursing</a:t>
            </a:r>
            <a:br>
              <a:rPr lang="en-US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 2015</a:t>
            </a:r>
            <a:endParaRPr lang="en-US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133600"/>
            <a:ext cx="5402859" cy="3886200"/>
          </a:xfrm>
        </p:spPr>
      </p:pic>
    </p:spTree>
    <p:extLst>
      <p:ext uri="{BB962C8B-B14F-4D97-AF65-F5344CB8AC3E}">
        <p14:creationId xmlns:p14="http://schemas.microsoft.com/office/powerpoint/2010/main" val="2366288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685800"/>
            <a:ext cx="66223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+mj-lt"/>
              </a:rPr>
              <a:t>2014 – 2015 Applicants</a:t>
            </a:r>
            <a:endParaRPr lang="en-US" sz="5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2057400"/>
            <a:ext cx="743710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alibri" panose="020F0502020204030204" pitchFamily="34" charset="0"/>
              </a:rPr>
              <a:t>Traditional 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Calibri" panose="020F0502020204030204" pitchFamily="34" charset="0"/>
              </a:rPr>
              <a:t>42 Letters of Acceptance Sent to Applicants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Calibri" panose="020F0502020204030204" pitchFamily="34" charset="0"/>
              </a:rPr>
              <a:t>2 Returning Students from 2013-2014 Admission Cycle</a:t>
            </a:r>
          </a:p>
          <a:p>
            <a:r>
              <a:rPr lang="en-US" sz="2400" b="1" dirty="0">
                <a:latin typeface="Calibri" panose="020F0502020204030204" pitchFamily="34" charset="0"/>
              </a:rPr>
              <a:t>	</a:t>
            </a:r>
            <a:endParaRPr lang="en-US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282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007400"/>
            <a:ext cx="83215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+mj-lt"/>
              </a:rPr>
              <a:t>Online RN to –BSN Program Admissions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6094" y="2286000"/>
            <a:ext cx="77397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anose="020F0502020204030204" pitchFamily="34" charset="0"/>
              </a:rPr>
              <a:t>Starting in Fall 2015, will enroll students every Fall,</a:t>
            </a:r>
          </a:p>
          <a:p>
            <a:r>
              <a:rPr lang="en-US" sz="2800" b="1" dirty="0" smtClean="0">
                <a:latin typeface="Calibri" panose="020F0502020204030204" pitchFamily="34" charset="0"/>
              </a:rPr>
              <a:t> Spring, and Summer Semester</a:t>
            </a:r>
            <a:endParaRPr lang="en-US" sz="28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1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5143" y="2133600"/>
            <a:ext cx="62087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+mj-lt"/>
              </a:rPr>
              <a:t>Program Outcomes</a:t>
            </a:r>
            <a:endParaRPr lang="en-US" sz="60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91200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689092"/>
            <a:ext cx="62087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+mj-lt"/>
              </a:rPr>
              <a:t>Program Outcomes</a:t>
            </a:r>
            <a:endParaRPr lang="en-US" sz="6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1" y="1828800"/>
            <a:ext cx="58674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Calibri" panose="020F0502020204030204" pitchFamily="34" charset="0"/>
              </a:rPr>
              <a:t>2014 NCLEX Pass Rates </a:t>
            </a:r>
            <a:r>
              <a:rPr lang="en-US" sz="2400" b="1" dirty="0" smtClean="0">
                <a:latin typeface="Calibri" panose="020F0502020204030204" pitchFamily="34" charset="0"/>
              </a:rPr>
              <a:t>(percent by calendar year)</a:t>
            </a:r>
          </a:p>
          <a:p>
            <a:endParaRPr lang="en-US" sz="2400" b="1" dirty="0" smtClean="0">
              <a:latin typeface="Calibri" panose="020F0502020204030204" pitchFamily="34" charset="0"/>
            </a:endParaRPr>
          </a:p>
          <a:p>
            <a:r>
              <a:rPr lang="en-US" sz="2800" b="1" dirty="0" smtClean="0">
                <a:latin typeface="Calibri" panose="020F0502020204030204" pitchFamily="34" charset="0"/>
              </a:rPr>
              <a:t>Alva – 75% (15/20 passed)</a:t>
            </a:r>
          </a:p>
          <a:p>
            <a:r>
              <a:rPr lang="en-US" sz="2800" b="1" dirty="0" smtClean="0">
                <a:latin typeface="Calibri" panose="020F0502020204030204" pitchFamily="34" charset="0"/>
              </a:rPr>
              <a:t>Enid - 57.14% (4/7 passed)</a:t>
            </a:r>
          </a:p>
          <a:p>
            <a:r>
              <a:rPr lang="en-US" sz="2800" b="1" dirty="0" smtClean="0">
                <a:latin typeface="Calibri" panose="020F0502020204030204" pitchFamily="34" charset="0"/>
              </a:rPr>
              <a:t>Woodward – 91.67% (11/12 passed</a:t>
            </a:r>
            <a:r>
              <a:rPr lang="en-US" sz="2800" b="1" dirty="0" smtClean="0">
                <a:latin typeface="Calibri" panose="020F0502020204030204" pitchFamily="34" charset="0"/>
              </a:rPr>
              <a:t>)</a:t>
            </a:r>
            <a:r>
              <a:rPr lang="en-US" sz="2800" baseline="0" dirty="0" smtClean="0"/>
              <a:t> </a:t>
            </a:r>
          </a:p>
          <a:p>
            <a:endParaRPr lang="en-US" sz="2800" dirty="0"/>
          </a:p>
          <a:p>
            <a:r>
              <a:rPr lang="en-US" sz="1600" i="1" baseline="0" dirty="0" smtClean="0"/>
              <a:t>These data reflect only 39 out of the 45 students who graduated in May 2014.  I will break these down further in the next slide. </a:t>
            </a:r>
            <a:endParaRPr lang="en-US" sz="1600" b="1" i="1" dirty="0" smtClean="0">
              <a:latin typeface="Calibri" panose="020F0502020204030204" pitchFamily="34" charset="0"/>
            </a:endParaRPr>
          </a:p>
          <a:p>
            <a:endParaRPr lang="en-US" b="1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860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381000"/>
            <a:ext cx="50001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+mj-lt"/>
              </a:rPr>
              <a:t>Program Outcomes</a:t>
            </a:r>
            <a:endParaRPr lang="en-US" sz="4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066800"/>
            <a:ext cx="8719182" cy="75405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</a:rPr>
              <a:t>2014 Class and NCLEX</a:t>
            </a:r>
          </a:p>
          <a:p>
            <a:r>
              <a:rPr lang="en-US" b="1" dirty="0" smtClean="0">
                <a:latin typeface="Calibri" panose="020F0502020204030204" pitchFamily="34" charset="0"/>
              </a:rPr>
              <a:t>Out of 45 graduates:</a:t>
            </a:r>
          </a:p>
          <a:p>
            <a:r>
              <a:rPr lang="en-US" b="1" dirty="0">
                <a:latin typeface="Calibri" panose="020F0502020204030204" pitchFamily="34" charset="0"/>
              </a:rPr>
              <a:t>	</a:t>
            </a:r>
            <a:r>
              <a:rPr lang="en-US" b="1" dirty="0" smtClean="0">
                <a:latin typeface="Calibri" panose="020F0502020204030204" pitchFamily="34" charset="0"/>
              </a:rPr>
              <a:t>8 in June – 8 passed</a:t>
            </a:r>
          </a:p>
          <a:p>
            <a:r>
              <a:rPr lang="en-US" b="1" dirty="0">
                <a:latin typeface="Calibri" panose="020F0502020204030204" pitchFamily="34" charset="0"/>
              </a:rPr>
              <a:t>	</a:t>
            </a:r>
            <a:r>
              <a:rPr lang="en-US" b="1" dirty="0" smtClean="0">
                <a:latin typeface="Calibri" panose="020F0502020204030204" pitchFamily="34" charset="0"/>
              </a:rPr>
              <a:t>10 in July – 8 passed</a:t>
            </a:r>
          </a:p>
          <a:p>
            <a:r>
              <a:rPr lang="en-US" b="1" dirty="0">
                <a:latin typeface="Calibri" panose="020F0502020204030204" pitchFamily="34" charset="0"/>
              </a:rPr>
              <a:t>	</a:t>
            </a:r>
            <a:r>
              <a:rPr lang="en-US" b="1" dirty="0" smtClean="0">
                <a:latin typeface="Calibri" panose="020F0502020204030204" pitchFamily="34" charset="0"/>
              </a:rPr>
              <a:t>8 in August -5 passed</a:t>
            </a:r>
          </a:p>
          <a:p>
            <a:r>
              <a:rPr lang="en-US" b="1" dirty="0">
                <a:latin typeface="Calibri" panose="020F0502020204030204" pitchFamily="34" charset="0"/>
              </a:rPr>
              <a:t>	</a:t>
            </a:r>
            <a:r>
              <a:rPr lang="en-US" b="1" dirty="0" smtClean="0">
                <a:latin typeface="Calibri" panose="020F0502020204030204" pitchFamily="34" charset="0"/>
              </a:rPr>
              <a:t>6 in September -4 passed</a:t>
            </a:r>
          </a:p>
          <a:p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smtClean="0">
                <a:latin typeface="Calibri" panose="020F0502020204030204" pitchFamily="34" charset="0"/>
              </a:rPr>
              <a:t>            1 in October – 1 passed</a:t>
            </a:r>
          </a:p>
          <a:p>
            <a:r>
              <a:rPr lang="en-US" b="1" dirty="0">
                <a:latin typeface="Calibri" panose="020F0502020204030204" pitchFamily="34" charset="0"/>
              </a:rPr>
              <a:t>	</a:t>
            </a:r>
            <a:r>
              <a:rPr lang="en-US" b="1" dirty="0" smtClean="0">
                <a:latin typeface="Calibri" panose="020F0502020204030204" pitchFamily="34" charset="0"/>
              </a:rPr>
              <a:t>4 in November – 3 passed</a:t>
            </a:r>
          </a:p>
          <a:p>
            <a:r>
              <a:rPr lang="en-US" b="1" dirty="0">
                <a:latin typeface="Calibri" panose="020F0502020204030204" pitchFamily="34" charset="0"/>
              </a:rPr>
              <a:t>	</a:t>
            </a:r>
            <a:r>
              <a:rPr lang="en-US" b="1" dirty="0" smtClean="0">
                <a:latin typeface="Calibri" panose="020F0502020204030204" pitchFamily="34" charset="0"/>
              </a:rPr>
              <a:t>3 in January – 1 passed</a:t>
            </a:r>
          </a:p>
          <a:p>
            <a:r>
              <a:rPr lang="en-US" b="1" dirty="0">
                <a:latin typeface="Calibri" panose="020F0502020204030204" pitchFamily="34" charset="0"/>
              </a:rPr>
              <a:t>	</a:t>
            </a:r>
            <a:r>
              <a:rPr lang="en-US" b="1" dirty="0" smtClean="0">
                <a:latin typeface="Calibri" panose="020F0502020204030204" pitchFamily="34" charset="0"/>
              </a:rPr>
              <a:t>1 in March – 1 passed</a:t>
            </a:r>
          </a:p>
          <a:p>
            <a:r>
              <a:rPr lang="en-US" b="1" dirty="0">
                <a:latin typeface="Calibri" panose="020F0502020204030204" pitchFamily="34" charset="0"/>
              </a:rPr>
              <a:t>	</a:t>
            </a:r>
            <a:r>
              <a:rPr lang="en-US" b="1" dirty="0" smtClean="0">
                <a:latin typeface="Calibri" panose="020F0502020204030204" pitchFamily="34" charset="0"/>
              </a:rPr>
              <a:t> 3 still have not </a:t>
            </a:r>
            <a:r>
              <a:rPr lang="en-US" b="1" dirty="0" smtClean="0">
                <a:latin typeface="Calibri" panose="020F0502020204030204" pitchFamily="34" charset="0"/>
              </a:rPr>
              <a:t>tested</a:t>
            </a:r>
          </a:p>
          <a:p>
            <a:pPr defTabSz="914303"/>
            <a:r>
              <a:rPr lang="en-US" sz="1200" i="1" baseline="0" dirty="0" smtClean="0"/>
              <a:t>We had no changes in curriculum or faculty that would have impacted the exam results. Looking back at the cohort statistics,</a:t>
            </a:r>
          </a:p>
          <a:p>
            <a:pPr defTabSz="914303"/>
            <a:r>
              <a:rPr lang="en-US" sz="1200" i="1" baseline="0" dirty="0" smtClean="0"/>
              <a:t>under a different program administrator, there were a few students admitted who did not meet several of the admission requirements </a:t>
            </a:r>
          </a:p>
          <a:p>
            <a:pPr defTabSz="914303"/>
            <a:r>
              <a:rPr lang="en-US" sz="1200" i="1" baseline="0" dirty="0" smtClean="0"/>
              <a:t>for the program; however that should not have raised the cohort level of risk to this level.  </a:t>
            </a:r>
            <a:r>
              <a:rPr lang="en-US" sz="1200" i="1" dirty="0" smtClean="0"/>
              <a:t>One</a:t>
            </a:r>
            <a:r>
              <a:rPr lang="en-US" sz="1200" i="1" baseline="0" dirty="0" smtClean="0"/>
              <a:t> of the bigger issues with this class </a:t>
            </a:r>
          </a:p>
          <a:p>
            <a:pPr defTabSz="914303"/>
            <a:r>
              <a:rPr lang="en-US" sz="1200" i="1" baseline="0" dirty="0" smtClean="0"/>
              <a:t>was the timing of the NCLEX exam. For the past 5 years -  (when our success rate has been so high) – we have used a product by </a:t>
            </a:r>
          </a:p>
          <a:p>
            <a:pPr defTabSz="914303"/>
            <a:r>
              <a:rPr lang="en-US" sz="1200" i="1" baseline="0" dirty="0" smtClean="0"/>
              <a:t>the ATI Nursing Education Company called “Virtual ATI” or “VATI” and this product is designed to prepare students to successfully</a:t>
            </a:r>
          </a:p>
          <a:p>
            <a:pPr defTabSz="914303"/>
            <a:r>
              <a:rPr lang="en-US" sz="1200" i="1" baseline="0" dirty="0" smtClean="0"/>
              <a:t>take the NCLEX.  Students take an ATI predictor Exam before graduation and then after graduation, based upon the predictor results,</a:t>
            </a:r>
          </a:p>
          <a:p>
            <a:pPr defTabSz="914303"/>
            <a:r>
              <a:rPr lang="en-US" sz="1200" i="1" baseline="0" dirty="0" smtClean="0"/>
              <a:t>they participate in the online VATI to fine tune their exam preparation. With the VATI process, students are assigned to a master’s </a:t>
            </a:r>
          </a:p>
          <a:p>
            <a:pPr defTabSz="914303"/>
            <a:r>
              <a:rPr lang="en-US" sz="1200" i="1" baseline="0" dirty="0" smtClean="0"/>
              <a:t>prepared online tutor to monitor their work through the process and offer cues and advice for best success. Upon successful completion </a:t>
            </a:r>
          </a:p>
          <a:p>
            <a:pPr defTabSz="914303"/>
            <a:r>
              <a:rPr lang="en-US" sz="1200" i="1" baseline="0" dirty="0" smtClean="0"/>
              <a:t>of the VATI program, they receive a “Green Light” from ATI at which time their transcripts are released and they can take the NCLEX.  </a:t>
            </a:r>
          </a:p>
          <a:p>
            <a:pPr defTabSz="914303"/>
            <a:r>
              <a:rPr lang="en-US" sz="1200" i="1" baseline="0" dirty="0" smtClean="0"/>
              <a:t>This online preparation is a student-paced process with some students completing it in as little as a week or two while others not so </a:t>
            </a:r>
          </a:p>
          <a:p>
            <a:pPr defTabSz="914303"/>
            <a:r>
              <a:rPr lang="en-US" sz="1200" i="1" baseline="0" dirty="0" smtClean="0"/>
              <a:t>fast.  What appears to have happened in this group was that a large number of students did not complete their VATI in a timely process.</a:t>
            </a:r>
          </a:p>
          <a:p>
            <a:pPr defTabSz="914303"/>
            <a:r>
              <a:rPr lang="en-US" sz="1200" i="1" baseline="0" dirty="0" smtClean="0"/>
              <a:t>Research has demonstrated the longer a student waits to test after graduation, the poorer the outcomes. We know we are not alone</a:t>
            </a:r>
          </a:p>
          <a:p>
            <a:pPr defTabSz="914303"/>
            <a:r>
              <a:rPr lang="en-US" sz="1200" i="1" baseline="0" dirty="0" smtClean="0"/>
              <a:t> with this problem as we have heard from several programs in the state with similar issues related to the timing and NCLEX pass rates. </a:t>
            </a:r>
          </a:p>
          <a:p>
            <a:endParaRPr lang="en-US" sz="2400" b="1" dirty="0" smtClean="0">
              <a:latin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</a:rPr>
              <a:t>	</a:t>
            </a:r>
            <a:endParaRPr lang="en-US" sz="2400" b="1" dirty="0" smtClean="0">
              <a:latin typeface="Calibri" panose="020F0502020204030204" pitchFamily="34" charset="0"/>
            </a:endParaRPr>
          </a:p>
          <a:p>
            <a:endParaRPr lang="en-US" sz="4000" b="1" dirty="0" smtClean="0">
              <a:latin typeface="Calibri" panose="020F0502020204030204" pitchFamily="34" charset="0"/>
            </a:endParaRPr>
          </a:p>
          <a:p>
            <a:endParaRPr lang="en-US" sz="40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172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689092"/>
            <a:ext cx="62087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+mj-lt"/>
              </a:rPr>
              <a:t>Program Outcomes</a:t>
            </a:r>
            <a:endParaRPr lang="en-US" sz="6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817914"/>
            <a:ext cx="8397620" cy="4647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alibri" panose="020F0502020204030204" pitchFamily="34" charset="0"/>
              </a:rPr>
              <a:t>NCLEX Improvement Actions Taken: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Calibri" panose="020F0502020204030204" pitchFamily="34" charset="0"/>
              </a:rPr>
              <a:t>RN Predictor Test administered BEFORE spring break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Calibri" panose="020F0502020204030204" pitchFamily="34" charset="0"/>
              </a:rPr>
              <a:t>VATI process started in April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Calibri" panose="020F0502020204030204" pitchFamily="34" charset="0"/>
              </a:rPr>
              <a:t>Direct talk with each individual senior student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Calibri" panose="020F0502020204030204" pitchFamily="34" charset="0"/>
              </a:rPr>
              <a:t>Nursing faculty following up with each student on VATI progress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Calibri" panose="020F0502020204030204" pitchFamily="34" charset="0"/>
              </a:rPr>
              <a:t>Direct on campus consultation with ATI to enhance NCLEX preparation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Calibri" panose="020F0502020204030204" pitchFamily="34" charset="0"/>
              </a:rPr>
              <a:t>ATI has assigned specific aids to assist all NWSOU seniors </a:t>
            </a:r>
          </a:p>
          <a:p>
            <a:r>
              <a:rPr lang="en-US" sz="2000" b="1" dirty="0" smtClean="0">
                <a:latin typeface="Calibri" panose="020F0502020204030204" pitchFamily="34" charset="0"/>
              </a:rPr>
              <a:t>      now in the VATI 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Calibri" panose="020F0502020204030204" pitchFamily="34" charset="0"/>
              </a:rPr>
              <a:t>ATI along with NWOSU faculty carefully monitoring student </a:t>
            </a:r>
          </a:p>
          <a:p>
            <a:r>
              <a:rPr lang="en-US" sz="2000" b="1" dirty="0">
                <a:latin typeface="Calibri" panose="020F0502020204030204" pitchFamily="34" charset="0"/>
              </a:rPr>
              <a:t> </a:t>
            </a:r>
            <a:r>
              <a:rPr lang="en-US" sz="2000" b="1" dirty="0" smtClean="0">
                <a:latin typeface="Calibri" panose="020F0502020204030204" pitchFamily="34" charset="0"/>
              </a:rPr>
              <a:t>    progress in VATI on a regular basis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Calibri" panose="020F0502020204030204" pitchFamily="34" charset="0"/>
              </a:rPr>
              <a:t>Formation of an admission committee to examine each individual</a:t>
            </a:r>
          </a:p>
          <a:p>
            <a:r>
              <a:rPr lang="en-US" sz="2000" b="1" dirty="0" smtClean="0">
                <a:latin typeface="Calibri" panose="020F0502020204030204" pitchFamily="34" charset="0"/>
              </a:rPr>
              <a:t>     applicant’s  potential for success.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Calibri" panose="020F0502020204030204" pitchFamily="34" charset="0"/>
              </a:rPr>
              <a:t>Critical examination of the ATI products used and other products available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933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689092"/>
            <a:ext cx="62087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+mj-lt"/>
              </a:rPr>
              <a:t>Program Outcomes</a:t>
            </a:r>
            <a:endParaRPr lang="en-US" sz="6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3588" y="1894114"/>
            <a:ext cx="8033097" cy="4585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libri" panose="020F0502020204030204" pitchFamily="34" charset="0"/>
              </a:rPr>
              <a:t>Graduate Surveys </a:t>
            </a:r>
          </a:p>
          <a:p>
            <a:r>
              <a:rPr lang="en-US" sz="2400" b="1" dirty="0" smtClean="0">
                <a:latin typeface="Calibri" panose="020F0502020204030204" pitchFamily="34" charset="0"/>
              </a:rPr>
              <a:t>3 year Graduate Survey – Class of 2010</a:t>
            </a:r>
          </a:p>
          <a:p>
            <a:r>
              <a:rPr lang="en-US" b="1" dirty="0" smtClean="0">
                <a:latin typeface="Calibri" panose="020F0502020204030204" pitchFamily="34" charset="0"/>
              </a:rPr>
              <a:t>2 responses received: </a:t>
            </a:r>
          </a:p>
          <a:p>
            <a:r>
              <a:rPr lang="en-US" b="1" dirty="0">
                <a:latin typeface="Calibri" panose="020F0502020204030204" pitchFamily="34" charset="0"/>
              </a:rPr>
              <a:t>	</a:t>
            </a:r>
            <a:r>
              <a:rPr lang="en-US" b="1" dirty="0" smtClean="0">
                <a:latin typeface="Calibri" panose="020F0502020204030204" pitchFamily="34" charset="0"/>
              </a:rPr>
              <a:t>Overall satisfaction with educational preparation was good (2.0) ** </a:t>
            </a:r>
          </a:p>
          <a:p>
            <a:r>
              <a:rPr lang="en-US" b="1" dirty="0" smtClean="0">
                <a:latin typeface="Calibri" panose="020F050202020403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alibri" panose="020F0502020204030204" pitchFamily="34" charset="0"/>
              </a:rPr>
              <a:t>“We do not see a lot of nursing research or evidence based practices”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alibri" panose="020F0502020204030204" pitchFamily="34" charset="0"/>
              </a:rPr>
              <a:t>“ I learned a lot of skills but was not able to master them until after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alibri" panose="020F0502020204030204" pitchFamily="34" charset="0"/>
              </a:rPr>
              <a:t>       becoming a nurse and working in the hospital”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alibri" panose="020F0502020204030204" pitchFamily="34" charset="0"/>
              </a:rPr>
              <a:t>“My work as an RN is incredibly satisfying as a nurse and person. I feel what </a:t>
            </a:r>
          </a:p>
          <a:p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smtClean="0">
                <a:latin typeface="Calibri" panose="020F0502020204030204" pitchFamily="34" charset="0"/>
              </a:rPr>
              <a:t>             I do each day with patients matters in their lives and my own life. I can lay </a:t>
            </a:r>
          </a:p>
          <a:p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smtClean="0">
                <a:latin typeface="Calibri" panose="020F0502020204030204" pitchFamily="34" charset="0"/>
              </a:rPr>
              <a:t>             my heart to rest each time knowing what I do matters… It is a joy to work</a:t>
            </a:r>
          </a:p>
          <a:p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smtClean="0">
                <a:latin typeface="Calibri" panose="020F0502020204030204" pitchFamily="34" charset="0"/>
              </a:rPr>
              <a:t>             and a joy to learn something new each day”.</a:t>
            </a:r>
          </a:p>
          <a:p>
            <a:endParaRPr lang="en-US" b="1" dirty="0">
              <a:latin typeface="Calibri" panose="020F0502020204030204" pitchFamily="34" charset="0"/>
            </a:endParaRPr>
          </a:p>
          <a:p>
            <a:endParaRPr lang="en-US" sz="1400" dirty="0">
              <a:latin typeface="Calibri" panose="020F0502020204030204" pitchFamily="34" charset="0"/>
            </a:endParaRPr>
          </a:p>
          <a:p>
            <a:r>
              <a:rPr lang="en-US" sz="1400" dirty="0" smtClean="0">
                <a:latin typeface="Calibri" panose="020F0502020204030204" pitchFamily="34" charset="0"/>
              </a:rPr>
              <a:t>** Scored on 4 point Likert scale where 1 = “Excellent” and 4 = “Inadequate”</a:t>
            </a:r>
          </a:p>
          <a:p>
            <a:r>
              <a:rPr lang="en-US" b="1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11930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689092"/>
            <a:ext cx="62087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+mj-lt"/>
              </a:rPr>
              <a:t>Program Outcomes</a:t>
            </a:r>
            <a:endParaRPr lang="en-US" sz="6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1729933"/>
            <a:ext cx="70104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alibri" panose="020F0502020204030204" pitchFamily="34" charset="0"/>
              </a:rPr>
              <a:t>Graduate Surveys </a:t>
            </a:r>
          </a:p>
          <a:p>
            <a:r>
              <a:rPr lang="en-US" sz="2400" b="1" dirty="0" smtClean="0">
                <a:latin typeface="Calibri" panose="020F0502020204030204" pitchFamily="34" charset="0"/>
              </a:rPr>
              <a:t> 1 year Graduate Survey – Class of 2013</a:t>
            </a:r>
          </a:p>
          <a:p>
            <a:r>
              <a:rPr lang="en-US" b="1" dirty="0" smtClean="0">
                <a:latin typeface="Calibri" panose="020F0502020204030204" pitchFamily="34" charset="0"/>
              </a:rPr>
              <a:t>6 responses received:</a:t>
            </a:r>
          </a:p>
          <a:p>
            <a:r>
              <a:rPr lang="en-US" b="1" dirty="0">
                <a:latin typeface="Calibri" panose="020F0502020204030204" pitchFamily="34" charset="0"/>
              </a:rPr>
              <a:t>	</a:t>
            </a:r>
            <a:r>
              <a:rPr lang="en-US" b="1" dirty="0" smtClean="0">
                <a:latin typeface="Calibri" panose="020F0502020204030204" pitchFamily="34" charset="0"/>
              </a:rPr>
              <a:t>Overall satisfaction with educational preparation was good to   	excellent (1.67) **</a:t>
            </a:r>
          </a:p>
          <a:p>
            <a:endParaRPr lang="en-US" b="1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alibri" panose="020F0502020204030204" pitchFamily="34" charset="0"/>
              </a:rPr>
              <a:t>“After graduation, all I could think about was passing NCLEX and how relieved I was to be done with school for a while. Now I realize more of the responsibilities that nurses have…”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alibri" panose="020F0502020204030204" pitchFamily="34" charset="0"/>
              </a:rPr>
              <a:t>“As a student I took responsibility for my education, but as a nurse I take responsibility for my patients, so my view and role are different”.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alibri" panose="020F0502020204030204" pitchFamily="34" charset="0"/>
              </a:rPr>
              <a:t>”Only the time pressure at work keeps me from applying everything I hope to.”</a:t>
            </a:r>
            <a:endParaRPr lang="en-US" b="1" dirty="0">
              <a:latin typeface="Calibri" panose="020F0502020204030204" pitchFamily="34" charset="0"/>
            </a:endParaRPr>
          </a:p>
          <a:p>
            <a:r>
              <a:rPr lang="en-US" sz="1400" dirty="0" smtClean="0">
                <a:latin typeface="Calibri" panose="020F0502020204030204" pitchFamily="34" charset="0"/>
              </a:rPr>
              <a:t>** Scored on 4 point Likert scale where 1 = “Excellent” and 4 = “Inadequate”</a:t>
            </a:r>
          </a:p>
          <a:p>
            <a:endParaRPr lang="en-US" b="1" dirty="0" smtClean="0">
              <a:latin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</a:rPr>
              <a:t>	</a:t>
            </a:r>
            <a:r>
              <a:rPr lang="en-US" b="1" dirty="0" smtClean="0">
                <a:latin typeface="Calibri" panose="020F0502020204030204" pitchFamily="34" charset="0"/>
              </a:rPr>
              <a:t> </a:t>
            </a:r>
          </a:p>
          <a:p>
            <a:r>
              <a:rPr lang="en-US" b="1" dirty="0">
                <a:latin typeface="Calibri" panose="020F0502020204030204" pitchFamily="34" charset="0"/>
              </a:rPr>
              <a:t>	</a:t>
            </a:r>
            <a:endParaRPr lang="en-US" b="1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827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689092"/>
            <a:ext cx="62087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+mj-lt"/>
              </a:rPr>
              <a:t>Program Outcomes</a:t>
            </a:r>
            <a:endParaRPr lang="en-US" sz="6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220295"/>
            <a:ext cx="7270773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Calibri" panose="020F0502020204030204" pitchFamily="34" charset="0"/>
              </a:rPr>
              <a:t>Employer Surveys</a:t>
            </a:r>
          </a:p>
          <a:p>
            <a:endParaRPr lang="en-US" sz="2000" b="1" dirty="0">
              <a:latin typeface="Calibri" panose="020F0502020204030204" pitchFamily="34" charset="0"/>
            </a:endParaRPr>
          </a:p>
          <a:p>
            <a:r>
              <a:rPr lang="en-US" sz="2000" b="1" dirty="0" smtClean="0">
                <a:latin typeface="Calibri" panose="020F0502020204030204" pitchFamily="34" charset="0"/>
              </a:rPr>
              <a:t>Will be using Survey Monkey and you will be receiving a link to the</a:t>
            </a:r>
          </a:p>
          <a:p>
            <a:r>
              <a:rPr lang="en-US" sz="2000" b="1" dirty="0" smtClean="0">
                <a:latin typeface="Calibri" panose="020F0502020204030204" pitchFamily="34" charset="0"/>
              </a:rPr>
              <a:t>Survey by email.  Please make sure your email address is listed on </a:t>
            </a:r>
          </a:p>
          <a:p>
            <a:r>
              <a:rPr lang="en-US" sz="2000" b="1" dirty="0" smtClean="0">
                <a:latin typeface="Calibri" panose="020F0502020204030204" pitchFamily="34" charset="0"/>
              </a:rPr>
              <a:t>the sign in sheet today.</a:t>
            </a:r>
          </a:p>
          <a:p>
            <a:r>
              <a:rPr lang="en-US" sz="2000" b="1" dirty="0" smtClean="0">
                <a:latin typeface="Calibri" panose="020F0502020204030204" pitchFamily="34" charset="0"/>
              </a:rPr>
              <a:t>We appreciate your help in getting these outcome data required</a:t>
            </a:r>
          </a:p>
          <a:p>
            <a:r>
              <a:rPr lang="en-US" sz="2000" b="1" dirty="0">
                <a:latin typeface="Calibri" panose="020F0502020204030204" pitchFamily="34" charset="0"/>
              </a:rPr>
              <a:t>b</a:t>
            </a:r>
            <a:r>
              <a:rPr lang="en-US" sz="2000" b="1" dirty="0" smtClean="0">
                <a:latin typeface="Calibri" panose="020F0502020204030204" pitchFamily="34" charset="0"/>
              </a:rPr>
              <a:t>y our accrediting body.</a:t>
            </a:r>
            <a:endParaRPr lang="en-US" sz="20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6890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754559"/>
            <a:ext cx="807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+mj-lt"/>
              </a:rPr>
              <a:t>Still to come…</a:t>
            </a:r>
            <a:endParaRPr lang="en-US" sz="4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905000"/>
            <a:ext cx="7086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alibri" panose="020F0502020204030204" pitchFamily="34" charset="0"/>
              </a:rPr>
              <a:t>Resolve the 2014 NCLEX pass rate issue</a:t>
            </a:r>
          </a:p>
          <a:p>
            <a:endParaRPr lang="en-US" sz="3200" b="1" dirty="0">
              <a:latin typeface="Calibri" panose="020F0502020204030204" pitchFamily="34" charset="0"/>
            </a:endParaRPr>
          </a:p>
          <a:p>
            <a:r>
              <a:rPr lang="en-US" sz="3200" b="1" dirty="0" smtClean="0">
                <a:latin typeface="Calibri" panose="020F0502020204030204" pitchFamily="34" charset="0"/>
              </a:rPr>
              <a:t>Develop the practice labs to allow similar experiences at each delivery site.</a:t>
            </a:r>
          </a:p>
          <a:p>
            <a:endParaRPr lang="en-US" sz="3200" b="1" dirty="0">
              <a:latin typeface="Calibri" panose="020F0502020204030204" pitchFamily="34" charset="0"/>
            </a:endParaRPr>
          </a:p>
          <a:p>
            <a:r>
              <a:rPr lang="en-US" sz="3200" b="1" dirty="0" smtClean="0">
                <a:latin typeface="Calibri" panose="020F0502020204030204" pitchFamily="34" charset="0"/>
              </a:rPr>
              <a:t>Explore additional scholarship opportunities for the RNs in the Online Degree Completion Program.</a:t>
            </a:r>
          </a:p>
          <a:p>
            <a:endParaRPr lang="en-US" sz="3200" b="1" dirty="0">
              <a:latin typeface="Calibri" panose="020F0502020204030204" pitchFamily="34" charset="0"/>
            </a:endParaRPr>
          </a:p>
          <a:p>
            <a:endParaRPr lang="en-US" sz="3200" b="1" dirty="0">
              <a:latin typeface="Calibri" panose="020F0502020204030204" pitchFamily="34" charset="0"/>
            </a:endParaRPr>
          </a:p>
          <a:p>
            <a:endParaRPr lang="en-US" sz="3200" b="1" dirty="0" smtClean="0">
              <a:latin typeface="Calibri" panose="020F0502020204030204" pitchFamily="34" charset="0"/>
            </a:endParaRPr>
          </a:p>
          <a:p>
            <a:endParaRPr lang="en-US" sz="32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480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4648200"/>
            <a:ext cx="728731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+mj-lt"/>
              </a:rPr>
              <a:t>1985 – 2015</a:t>
            </a:r>
          </a:p>
          <a:p>
            <a:pPr algn="ctr"/>
            <a:r>
              <a:rPr lang="en-US" sz="4000" dirty="0" smtClean="0">
                <a:solidFill>
                  <a:srgbClr val="FF0000"/>
                </a:solidFill>
                <a:latin typeface="+mj-lt"/>
              </a:rPr>
              <a:t>Thirty Years of Nursing Excellence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657" y="1149096"/>
            <a:ext cx="2779776" cy="349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0784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62000"/>
            <a:ext cx="7848099" cy="421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948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81000"/>
            <a:ext cx="4114800" cy="441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4953000"/>
            <a:ext cx="854580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baseline="0" dirty="0" smtClean="0"/>
              <a:t>This ranking was based on affordability, accessibility, academic quality and program outcomes.  </a:t>
            </a:r>
          </a:p>
          <a:p>
            <a:pPr algn="ctr"/>
            <a:r>
              <a:rPr lang="en-US" sz="1400" b="1" baseline="0" dirty="0" smtClean="0"/>
              <a:t>We were ranked #18 out of 100.  </a:t>
            </a:r>
          </a:p>
          <a:p>
            <a:pPr algn="ctr"/>
            <a:r>
              <a:rPr lang="en-US" sz="1400" b="1" baseline="0" dirty="0" smtClean="0"/>
              <a:t>We shared the top 20 with the Universities of Iowa, Missouri, Louisiana, Nebraska, Utah, Tennessee, and others.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994725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9207" y="685800"/>
            <a:ext cx="42460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+mj-lt"/>
              </a:rPr>
              <a:t>Faculty Profile</a:t>
            </a:r>
            <a:endParaRPr lang="en-US" sz="54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363456"/>
            <a:ext cx="4648200" cy="28087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61291" y="1609130"/>
            <a:ext cx="68704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alibri" panose="020F0502020204030204" pitchFamily="34" charset="0"/>
              </a:rPr>
              <a:t>All full time and part time faculty have Master’s Degrees in Nursing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alibri" panose="020F0502020204030204" pitchFamily="34" charset="0"/>
              </a:rPr>
              <a:t>Three full time faculty are doctorally prepared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alibri" panose="020F0502020204030204" pitchFamily="34" charset="0"/>
              </a:rPr>
              <a:t>Three full time faculty will graduate with their DNP in May, 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alibri" panose="020F0502020204030204" pitchFamily="34" charset="0"/>
              </a:rPr>
              <a:t>Two full time faculty engaged in DNP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alibri" panose="020F0502020204030204" pitchFamily="34" charset="0"/>
              </a:rPr>
              <a:t>New full time faculty member in 2014-15: Krista Tilley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alibri" panose="020F0502020204030204" pitchFamily="34" charset="0"/>
              </a:rPr>
              <a:t>New Ketterman Lab Coordinator in 2014-2015: Tammy Loomis</a:t>
            </a:r>
          </a:p>
        </p:txBody>
      </p:sp>
    </p:spTree>
    <p:extLst>
      <p:ext uri="{BB962C8B-B14F-4D97-AF65-F5344CB8AC3E}">
        <p14:creationId xmlns:p14="http://schemas.microsoft.com/office/powerpoint/2010/main" val="12089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808718"/>
            <a:ext cx="4724400" cy="29357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66057"/>
            <a:ext cx="2514600" cy="30915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761999"/>
            <a:ext cx="48622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Inaugural White Coat Ceremony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August 2014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628" y="3962400"/>
            <a:ext cx="2757772" cy="220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935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92391" y="609600"/>
            <a:ext cx="3090270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+mj-lt"/>
              </a:rPr>
              <a:t>Updates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  <a:p>
            <a:endParaRPr lang="en-US" sz="32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4940" y="1554701"/>
            <a:ext cx="4732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905000"/>
            <a:ext cx="8840754" cy="4955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Calibri" panose="020F0502020204030204" pitchFamily="34" charset="0"/>
              </a:rPr>
              <a:t>Expansion of High Fidelity Simulation capabilities in Woodward Practice Lab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Calibri" panose="020F0502020204030204" pitchFamily="34" charset="0"/>
              </a:rPr>
              <a:t>Renovation of the Alva Practice Lab underway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Calibri" panose="020F0502020204030204" pitchFamily="34" charset="0"/>
              </a:rPr>
              <a:t>Ketterman Practice Lab in Enid – Ceiling tiles replaced; High Fidelity Simulation</a:t>
            </a:r>
          </a:p>
          <a:p>
            <a:r>
              <a:rPr lang="en-US" sz="2000" b="1" dirty="0">
                <a:latin typeface="Calibri" panose="020F0502020204030204" pitchFamily="34" charset="0"/>
              </a:rPr>
              <a:t> </a:t>
            </a:r>
            <a:r>
              <a:rPr lang="en-US" sz="2000" b="1" dirty="0" smtClean="0">
                <a:latin typeface="Calibri" panose="020F0502020204030204" pitchFamily="34" charset="0"/>
              </a:rPr>
              <a:t>        equipment inspected and found to be in good working order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Calibri" panose="020F0502020204030204" pitchFamily="34" charset="0"/>
              </a:rPr>
              <a:t>Curriculum review to assure the inclusion of HCAP and Core Measures content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Calibri" panose="020F0502020204030204" pitchFamily="34" charset="0"/>
              </a:rPr>
              <a:t>Clinical sites have been expanded to allow students to complete experiences </a:t>
            </a:r>
          </a:p>
          <a:p>
            <a:r>
              <a:rPr lang="en-US" sz="2000" b="1" dirty="0">
                <a:latin typeface="Calibri" panose="020F0502020204030204" pitchFamily="34" charset="0"/>
              </a:rPr>
              <a:t> </a:t>
            </a:r>
            <a:r>
              <a:rPr lang="en-US" sz="2000" b="1" dirty="0" smtClean="0">
                <a:latin typeface="Calibri" panose="020F0502020204030204" pitchFamily="34" charset="0"/>
              </a:rPr>
              <a:t>          in their home-based communities when possible and decrease student</a:t>
            </a:r>
          </a:p>
          <a:p>
            <a:r>
              <a:rPr lang="en-US" sz="2000" b="1" dirty="0">
                <a:latin typeface="Calibri" panose="020F0502020204030204" pitchFamily="34" charset="0"/>
              </a:rPr>
              <a:t> </a:t>
            </a:r>
            <a:r>
              <a:rPr lang="en-US" sz="2000" b="1" dirty="0" smtClean="0">
                <a:latin typeface="Calibri" panose="020F0502020204030204" pitchFamily="34" charset="0"/>
              </a:rPr>
              <a:t>           drive time.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 smtClean="0">
              <a:latin typeface="Calibri" panose="020F0502020204030204" pitchFamily="34" charset="0"/>
            </a:endParaRPr>
          </a:p>
          <a:p>
            <a:endParaRPr lang="en-US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71706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914400"/>
            <a:ext cx="60340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+mj-lt"/>
              </a:rPr>
              <a:t>Summer MASH Camp</a:t>
            </a:r>
            <a:endParaRPr lang="en-US" sz="5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2057400"/>
            <a:ext cx="7122463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libri" panose="020F0502020204030204" pitchFamily="34" charset="0"/>
              </a:rPr>
              <a:t>In collaboration with Northwest Technology Center</a:t>
            </a:r>
          </a:p>
          <a:p>
            <a:endParaRPr lang="en-US" sz="2400" b="1" dirty="0" smtClean="0">
              <a:latin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Calibri" panose="020F0502020204030204" pitchFamily="34" charset="0"/>
              </a:rPr>
              <a:t>For 30 children entering 7</a:t>
            </a:r>
            <a:r>
              <a:rPr lang="en-US" sz="2000" b="1" baseline="30000" dirty="0" smtClean="0">
                <a:latin typeface="Calibri" panose="020F0502020204030204" pitchFamily="34" charset="0"/>
              </a:rPr>
              <a:t>th</a:t>
            </a:r>
            <a:r>
              <a:rPr lang="en-US" sz="2000" b="1" dirty="0" smtClean="0">
                <a:latin typeface="Calibri" panose="020F0502020204030204" pitchFamily="34" charset="0"/>
              </a:rPr>
              <a:t> Grade in the Alva area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Calibri" panose="020F0502020204030204" pitchFamily="34" charset="0"/>
              </a:rPr>
              <a:t>2 ½ day experience in residence on Alva Campus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Calibri" panose="020F0502020204030204" pitchFamily="34" charset="0"/>
              </a:rPr>
              <a:t>Focus on Health Care careers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Calibri" panose="020F0502020204030204" pitchFamily="34" charset="0"/>
              </a:rPr>
              <a:t>Track these students through to College and Career Choice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81156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685800"/>
            <a:ext cx="34515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+mj-lt"/>
              </a:rPr>
              <a:t>Graduates</a:t>
            </a:r>
            <a:endParaRPr lang="en-US" sz="6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1472" y="1981200"/>
            <a:ext cx="6807441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alibri" panose="020F0502020204030204" pitchFamily="34" charset="0"/>
              </a:rPr>
              <a:t>Traditional Program : 45 in May 2014</a:t>
            </a:r>
          </a:p>
          <a:p>
            <a:r>
              <a:rPr lang="en-US" sz="3200" b="1" dirty="0" smtClean="0">
                <a:latin typeface="Calibri" panose="020F0502020204030204" pitchFamily="34" charset="0"/>
              </a:rPr>
              <a:t>Online RN-to-BSN: 3 in December 2014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12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838200"/>
            <a:ext cx="7050328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+mj-lt"/>
              </a:rPr>
              <a:t>Current Student Enrollment</a:t>
            </a:r>
          </a:p>
          <a:p>
            <a:r>
              <a:rPr lang="en-US" dirty="0"/>
              <a:t>	</a:t>
            </a:r>
            <a:r>
              <a:rPr lang="en-US" sz="2400" b="1" dirty="0" smtClean="0">
                <a:latin typeface="Calibri" panose="020F0502020204030204" pitchFamily="34" charset="0"/>
              </a:rPr>
              <a:t>Juniors: Total - 39</a:t>
            </a:r>
          </a:p>
          <a:p>
            <a:r>
              <a:rPr lang="en-US" sz="2400" b="1" dirty="0">
                <a:latin typeface="Calibri" panose="020F0502020204030204" pitchFamily="34" charset="0"/>
              </a:rPr>
              <a:t>	</a:t>
            </a:r>
            <a:r>
              <a:rPr lang="en-US" sz="2400" b="1" dirty="0" smtClean="0">
                <a:latin typeface="Calibri" panose="020F0502020204030204" pitchFamily="34" charset="0"/>
              </a:rPr>
              <a:t>	Alva – 16</a:t>
            </a:r>
          </a:p>
          <a:p>
            <a:r>
              <a:rPr lang="en-US" sz="2400" b="1" dirty="0">
                <a:latin typeface="Calibri" panose="020F0502020204030204" pitchFamily="34" charset="0"/>
              </a:rPr>
              <a:t>	</a:t>
            </a:r>
            <a:r>
              <a:rPr lang="en-US" sz="2400" b="1" dirty="0" smtClean="0">
                <a:latin typeface="Calibri" panose="020F0502020204030204" pitchFamily="34" charset="0"/>
              </a:rPr>
              <a:t>	Enid – 13</a:t>
            </a:r>
          </a:p>
          <a:p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 smtClean="0">
                <a:latin typeface="Calibri" panose="020F0502020204030204" pitchFamily="34" charset="0"/>
              </a:rPr>
              <a:t>                          Woodward – 6</a:t>
            </a:r>
          </a:p>
          <a:p>
            <a:r>
              <a:rPr lang="en-US" sz="2400" b="1" dirty="0">
                <a:latin typeface="Calibri" panose="020F0502020204030204" pitchFamily="34" charset="0"/>
              </a:rPr>
              <a:t>	</a:t>
            </a:r>
            <a:r>
              <a:rPr lang="en-US" sz="2400" b="1" dirty="0" smtClean="0">
                <a:latin typeface="Calibri" panose="020F0502020204030204" pitchFamily="34" charset="0"/>
              </a:rPr>
              <a:t>	 Ponca City – 4</a:t>
            </a:r>
          </a:p>
          <a:p>
            <a:r>
              <a:rPr lang="en-US" sz="2400" b="1" dirty="0">
                <a:latin typeface="Calibri" panose="020F0502020204030204" pitchFamily="34" charset="0"/>
              </a:rPr>
              <a:t>	</a:t>
            </a:r>
            <a:r>
              <a:rPr lang="en-US" sz="2400" b="1" dirty="0" smtClean="0">
                <a:latin typeface="Calibri" panose="020F0502020204030204" pitchFamily="34" charset="0"/>
              </a:rPr>
              <a:t>Seniors: Total – 33</a:t>
            </a:r>
          </a:p>
          <a:p>
            <a:r>
              <a:rPr lang="en-US" sz="2400" b="1" dirty="0">
                <a:latin typeface="Calibri" panose="020F0502020204030204" pitchFamily="34" charset="0"/>
              </a:rPr>
              <a:t>	</a:t>
            </a:r>
            <a:r>
              <a:rPr lang="en-US" sz="2400" b="1" dirty="0" smtClean="0">
                <a:latin typeface="Calibri" panose="020F0502020204030204" pitchFamily="34" charset="0"/>
              </a:rPr>
              <a:t>	 Alva – 11</a:t>
            </a:r>
          </a:p>
          <a:p>
            <a:r>
              <a:rPr lang="en-US" sz="2400" b="1" dirty="0">
                <a:latin typeface="Calibri" panose="020F0502020204030204" pitchFamily="34" charset="0"/>
              </a:rPr>
              <a:t>	</a:t>
            </a:r>
            <a:r>
              <a:rPr lang="en-US" sz="2400" b="1" dirty="0" smtClean="0">
                <a:latin typeface="Calibri" panose="020F0502020204030204" pitchFamily="34" charset="0"/>
              </a:rPr>
              <a:t>	 Enid – 11</a:t>
            </a:r>
          </a:p>
          <a:p>
            <a:r>
              <a:rPr lang="en-US" sz="2400" b="1" dirty="0">
                <a:latin typeface="Calibri" panose="020F0502020204030204" pitchFamily="34" charset="0"/>
              </a:rPr>
              <a:t>	</a:t>
            </a:r>
            <a:r>
              <a:rPr lang="en-US" sz="2400" b="1" dirty="0" smtClean="0">
                <a:latin typeface="Calibri" panose="020F0502020204030204" pitchFamily="34" charset="0"/>
              </a:rPr>
              <a:t>	 Woodward – 9</a:t>
            </a:r>
          </a:p>
          <a:p>
            <a:r>
              <a:rPr lang="en-US" sz="2400" b="1" dirty="0">
                <a:latin typeface="Calibri" panose="020F0502020204030204" pitchFamily="34" charset="0"/>
              </a:rPr>
              <a:t>	</a:t>
            </a:r>
            <a:r>
              <a:rPr lang="en-US" sz="2400" b="1" dirty="0" smtClean="0">
                <a:latin typeface="Calibri" panose="020F0502020204030204" pitchFamily="34" charset="0"/>
              </a:rPr>
              <a:t>	 Ponca City – 2</a:t>
            </a:r>
          </a:p>
          <a:p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 smtClean="0">
                <a:latin typeface="Calibri" panose="020F0502020204030204" pitchFamily="34" charset="0"/>
              </a:rPr>
              <a:t>  	Online RN-to-BSN: Total - 10</a:t>
            </a:r>
          </a:p>
          <a:p>
            <a:r>
              <a:rPr lang="en-US" b="1" dirty="0">
                <a:latin typeface="Calibri" panose="020F050202020403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304059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721</Words>
  <Application>Microsoft Office PowerPoint</Application>
  <PresentationFormat>On-screen Show (4:3)</PresentationFormat>
  <Paragraphs>181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Ranger Nursing April 2015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Ranger Nursing April 2015</dc:title>
  <dc:creator>Shelly Wells</dc:creator>
  <cp:lastModifiedBy>Shelly Wells</cp:lastModifiedBy>
  <cp:revision>2</cp:revision>
  <dcterms:created xsi:type="dcterms:W3CDTF">2016-07-20T02:22:03Z</dcterms:created>
  <dcterms:modified xsi:type="dcterms:W3CDTF">2016-07-20T02:37:56Z</dcterms:modified>
</cp:coreProperties>
</file>