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1"/>
  </p:notesMasterIdLst>
  <p:handoutMasterIdLst>
    <p:handoutMasterId r:id="rId22"/>
  </p:handoutMasterIdLst>
  <p:sldIdLst>
    <p:sldId id="256" r:id="rId3"/>
    <p:sldId id="286" r:id="rId4"/>
    <p:sldId id="271" r:id="rId5"/>
    <p:sldId id="294" r:id="rId6"/>
    <p:sldId id="257" r:id="rId7"/>
    <p:sldId id="270" r:id="rId8"/>
    <p:sldId id="273" r:id="rId9"/>
    <p:sldId id="300" r:id="rId10"/>
    <p:sldId id="274" r:id="rId11"/>
    <p:sldId id="301" r:id="rId12"/>
    <p:sldId id="287" r:id="rId13"/>
    <p:sldId id="299" r:id="rId14"/>
    <p:sldId id="288" r:id="rId15"/>
    <p:sldId id="289" r:id="rId16"/>
    <p:sldId id="295" r:id="rId17"/>
    <p:sldId id="296" r:id="rId18"/>
    <p:sldId id="297" r:id="rId19"/>
    <p:sldId id="298" r:id="rId2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274" autoAdjust="0"/>
  </p:normalViewPr>
  <p:slideViewPr>
    <p:cSldViewPr>
      <p:cViewPr varScale="1">
        <p:scale>
          <a:sx n="89" d="100"/>
          <a:sy n="89" d="100"/>
        </p:scale>
        <p:origin x="120" y="15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7/24/2017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7/24/2017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7/24/2017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7/24/2017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7/24/2017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7/24/2017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7/24/2017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7/24/2017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7/24/2017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7/24/2017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7/24/2017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7/24/2017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7/24/2017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wosu.edu/Websites/NWOSU/images/StrategicPlan/2016StrategicPlanfinal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rch.alcaweb.org/tool/logi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Institutional Assessment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Helpful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19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department should have</a:t>
            </a:r>
            <a:r>
              <a:rPr lang="en-US" sz="4000" dirty="0" smtClean="0"/>
              <a:t> </a:t>
            </a:r>
            <a:r>
              <a:rPr lang="en-US" sz="2800" b="1" u="sng" dirty="0" smtClean="0"/>
              <a:t>FOUR</a:t>
            </a:r>
            <a:r>
              <a:rPr lang="en-US" sz="4000" b="1" dirty="0" smtClean="0"/>
              <a:t> </a:t>
            </a:r>
            <a:r>
              <a:rPr lang="en-US" dirty="0" smtClean="0"/>
              <a:t>goals.</a:t>
            </a:r>
          </a:p>
          <a:p>
            <a:pPr lvl="1"/>
            <a:r>
              <a:rPr lang="en-US" dirty="0" smtClean="0"/>
              <a:t>What are my main projects/goals this year?</a:t>
            </a:r>
          </a:p>
          <a:p>
            <a:pPr lvl="1"/>
            <a:r>
              <a:rPr lang="en-US" dirty="0" smtClean="0"/>
              <a:t>What areas need improvement?</a:t>
            </a:r>
          </a:p>
          <a:p>
            <a:pPr lvl="1"/>
            <a:r>
              <a:rPr lang="en-US" dirty="0" smtClean="0"/>
              <a:t>What areas did my department score poorly on during the last satisfaction survey?</a:t>
            </a:r>
          </a:p>
          <a:p>
            <a:pPr lvl="1"/>
            <a:r>
              <a:rPr lang="en-US" dirty="0" smtClean="0"/>
              <a:t>Common words to use: adapt, complete, create, develop, enhance, establish, improve, implement, increase, initiate, modify, produce, replace, revise, rewrite.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i="1" dirty="0" smtClean="0"/>
              <a:t>Improve and clarify the process of disseminating assessment results to the NWOSU community.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36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Strategic Plan to help guide goals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Each goal SHOULD tie back to the Strategic Plan. </a:t>
            </a:r>
          </a:p>
          <a:p>
            <a:r>
              <a:rPr lang="en-US" dirty="0" smtClean="0"/>
              <a:t>Strategic Plan 2016-2021: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www.nwosu.edu/Websites/NWOSU/images/StrategicPlan/2016StrategicPlanfinal.pdf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Example</a:t>
            </a:r>
          </a:p>
          <a:p>
            <a:pPr lvl="1"/>
            <a:r>
              <a:rPr lang="en-US" i="1" dirty="0" smtClean="0"/>
              <a:t>Strategic Direction 1 &amp; 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13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Plan of action</a:t>
            </a:r>
          </a:p>
          <a:p>
            <a:r>
              <a:rPr lang="en-US" sz="2800" dirty="0" smtClean="0"/>
              <a:t>What will you do to achieve this goal?</a:t>
            </a:r>
          </a:p>
          <a:p>
            <a:endParaRPr lang="en-US" sz="2800" dirty="0" smtClean="0"/>
          </a:p>
          <a:p>
            <a:r>
              <a:rPr lang="en-US" sz="2800" dirty="0" smtClean="0"/>
              <a:t>Example</a:t>
            </a:r>
          </a:p>
          <a:p>
            <a:pPr lvl="1"/>
            <a:r>
              <a:rPr lang="en-US" dirty="0" smtClean="0"/>
              <a:t>How will I improve the process of dissemination of assessment results?</a:t>
            </a:r>
            <a:endParaRPr lang="en-US" dirty="0"/>
          </a:p>
          <a:p>
            <a:pPr lvl="2"/>
            <a:r>
              <a:rPr lang="en-US" sz="2200" i="1" dirty="0" smtClean="0"/>
              <a:t>Develop an assessment newsletter that will be delivered once per semester reporting various assessment results.</a:t>
            </a:r>
          </a:p>
          <a:p>
            <a:pPr lvl="2"/>
            <a:r>
              <a:rPr lang="en-US" sz="2200" i="1" dirty="0" smtClean="0"/>
              <a:t>Utilize the A &amp; IE website to post results online.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11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676400"/>
            <a:ext cx="91440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Establish the criteria that will be used to determine success.</a:t>
            </a:r>
          </a:p>
          <a:p>
            <a:r>
              <a:rPr lang="en-US" sz="2800" dirty="0" smtClean="0"/>
              <a:t>BE SPECIFIC! </a:t>
            </a:r>
            <a:endParaRPr lang="en-US" sz="2800" dirty="0"/>
          </a:p>
          <a:p>
            <a:pPr lvl="1"/>
            <a:r>
              <a:rPr lang="en-US" sz="2400" dirty="0" smtClean="0"/>
              <a:t>Use numbers, dates, amounts, percentages, etc.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Example</a:t>
            </a:r>
            <a:endParaRPr lang="en-US" sz="2800" dirty="0"/>
          </a:p>
          <a:p>
            <a:pPr lvl="1"/>
            <a:r>
              <a:rPr lang="en-US" sz="2400" i="1" dirty="0" smtClean="0"/>
              <a:t>Director of A &amp; IE will send newsletter via email to 100% of the NWOSU community in November and April.</a:t>
            </a:r>
          </a:p>
          <a:p>
            <a:pPr lvl="1"/>
            <a:r>
              <a:rPr lang="en-US" sz="2400" i="1" dirty="0" smtClean="0"/>
              <a:t>Director of A &amp; IE will create a brief summary after each survey or assessment and post it on the A &amp; IE website within two weeks of assessment/survey end date.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29030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76400"/>
            <a:ext cx="102870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Report results</a:t>
            </a:r>
          </a:p>
          <a:p>
            <a:pPr lvl="1"/>
            <a:r>
              <a:rPr lang="en-US" sz="2400" dirty="0" smtClean="0"/>
              <a:t>Was your goal met?</a:t>
            </a:r>
          </a:p>
          <a:p>
            <a:pPr lvl="1"/>
            <a:r>
              <a:rPr lang="en-US" sz="2400" dirty="0" smtClean="0"/>
              <a:t>How do you know?</a:t>
            </a:r>
          </a:p>
          <a:p>
            <a:r>
              <a:rPr lang="en-US" sz="2800" dirty="0" smtClean="0"/>
              <a:t>Be specific! Use numbers, dates, amounts, percentages, etc.</a:t>
            </a:r>
          </a:p>
          <a:p>
            <a:r>
              <a:rPr lang="en-US" sz="2800" dirty="0" smtClean="0"/>
              <a:t>Example</a:t>
            </a:r>
          </a:p>
          <a:p>
            <a:pPr lvl="1"/>
            <a:r>
              <a:rPr lang="en-US" sz="2400" i="1" dirty="0" smtClean="0"/>
              <a:t>Director of A &amp; IE sent newsletter to 100% of the NWOSU community in November 2014 and May 2015.</a:t>
            </a:r>
          </a:p>
          <a:p>
            <a:pPr lvl="1"/>
            <a:r>
              <a:rPr lang="en-US" sz="2400" i="1" dirty="0" smtClean="0"/>
              <a:t>The results of the following surveys and assessments were posted to the assessment website: 2013-2014 Alumni Survey, 2012-2015 ETS PP, 2011-2014 NSSE, and 2014-2015 Staff Satisfaction</a:t>
            </a:r>
            <a:endParaRPr lang="en-US" sz="2400" i="1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3812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were the costs (labor resources, materials, etc.) needed to help reach the goal, if any?</a:t>
            </a:r>
            <a:endParaRPr lang="en-US" dirty="0" smtClean="0"/>
          </a:p>
          <a:p>
            <a:r>
              <a:rPr lang="en-US" sz="2800" dirty="0" smtClean="0"/>
              <a:t>If no budget implications, please answer with “None.”</a:t>
            </a:r>
            <a:r>
              <a:rPr lang="en-US" sz="2800" dirty="0"/>
              <a:t> </a:t>
            </a:r>
            <a:r>
              <a:rPr lang="en-US" sz="2800" dirty="0" smtClean="0"/>
              <a:t>Do not leave blank.</a:t>
            </a:r>
          </a:p>
        </p:txBody>
      </p:sp>
    </p:spTree>
    <p:extLst>
      <p:ext uri="{BB962C8B-B14F-4D97-AF65-F5344CB8AC3E}">
        <p14:creationId xmlns:p14="http://schemas.microsoft.com/office/powerpoint/2010/main" val="105660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and External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676400"/>
            <a:ext cx="91440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Who did you tell?</a:t>
            </a:r>
          </a:p>
          <a:p>
            <a:r>
              <a:rPr lang="en-US" sz="2800" dirty="0" smtClean="0"/>
              <a:t>How was the information disseminated?</a:t>
            </a:r>
          </a:p>
          <a:p>
            <a:r>
              <a:rPr lang="en-US" sz="2800" dirty="0" smtClean="0"/>
              <a:t>Reports, meetings, committees, emails, news releases, etc.</a:t>
            </a:r>
          </a:p>
          <a:p>
            <a:endParaRPr lang="en-US" sz="2800" dirty="0"/>
          </a:p>
          <a:p>
            <a:r>
              <a:rPr lang="en-US" sz="2800" dirty="0" smtClean="0"/>
              <a:t>Example</a:t>
            </a:r>
          </a:p>
          <a:p>
            <a:pPr lvl="1"/>
            <a:r>
              <a:rPr lang="en-US" sz="2400" dirty="0" smtClean="0"/>
              <a:t>Information reported to Executive Vice President</a:t>
            </a:r>
          </a:p>
          <a:p>
            <a:pPr lvl="1"/>
            <a:r>
              <a:rPr lang="en-US" sz="2400" dirty="0" smtClean="0"/>
              <a:t>Information reported to Assessment and Institutional Effectiveness committee</a:t>
            </a:r>
          </a:p>
          <a:p>
            <a:pPr lvl="1"/>
            <a:r>
              <a:rPr lang="en-US" sz="2400" dirty="0" smtClean="0"/>
              <a:t>Annual Report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648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 or Comments?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1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 to Complete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Institutional</a:t>
            </a:r>
            <a:r>
              <a:rPr lang="en-US" sz="3200" dirty="0" smtClean="0"/>
              <a:t> </a:t>
            </a:r>
            <a:r>
              <a:rPr lang="en-US" sz="2800" dirty="0" smtClean="0"/>
              <a:t>Assessment 2016-2017 with Results (</a:t>
            </a:r>
            <a:r>
              <a:rPr lang="en-US" sz="2800" dirty="0" err="1" smtClean="0"/>
              <a:t>LiveText</a:t>
            </a:r>
            <a:r>
              <a:rPr lang="en-US" sz="2800" dirty="0" smtClean="0"/>
              <a:t>)</a:t>
            </a:r>
          </a:p>
          <a:p>
            <a:pPr lvl="1"/>
            <a:r>
              <a:rPr lang="en-US" dirty="0" smtClean="0"/>
              <a:t>Goals, Methodologies, and Success Measures should already be complete.</a:t>
            </a:r>
            <a:endParaRPr lang="en-US" dirty="0"/>
          </a:p>
          <a:p>
            <a:pPr lvl="1"/>
            <a:r>
              <a:rPr lang="en-US" dirty="0" smtClean="0"/>
              <a:t>Results of Goals, Budget Implications, and Internal External Reporting need to be completed.</a:t>
            </a:r>
          </a:p>
          <a:p>
            <a:r>
              <a:rPr lang="en-US" sz="2800" dirty="0" smtClean="0"/>
              <a:t>Institutional Assessment 2017-2018 (ALCA)</a:t>
            </a:r>
          </a:p>
          <a:p>
            <a:pPr lvl="1"/>
            <a:r>
              <a:rPr lang="en-US" dirty="0" smtClean="0"/>
              <a:t>Goals, Strategic Directions, Methodologies, and Success Measures only </a:t>
            </a:r>
          </a:p>
        </p:txBody>
      </p:sp>
    </p:spTree>
    <p:extLst>
      <p:ext uri="{BB962C8B-B14F-4D97-AF65-F5344CB8AC3E}">
        <p14:creationId xmlns:p14="http://schemas.microsoft.com/office/powerpoint/2010/main" val="26978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Due Date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2800" dirty="0" smtClean="0"/>
              <a:t>Plans are due September </a:t>
            </a:r>
            <a:r>
              <a:rPr lang="en-US" sz="2800" dirty="0" smtClean="0"/>
              <a:t>11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!</a:t>
            </a:r>
          </a:p>
          <a:p>
            <a:endParaRPr lang="en-US" sz="2800" dirty="0"/>
          </a:p>
          <a:p>
            <a:r>
              <a:rPr lang="en-US" sz="2800" dirty="0" smtClean="0"/>
              <a:t>You will receive SEVERAL reminders before assignments are due.</a:t>
            </a:r>
          </a:p>
        </p:txBody>
      </p:sp>
    </p:spTree>
    <p:extLst>
      <p:ext uri="{BB962C8B-B14F-4D97-AF65-F5344CB8AC3E}">
        <p14:creationId xmlns:p14="http://schemas.microsoft.com/office/powerpoint/2010/main" val="254887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ALCA</a:t>
            </a:r>
            <a:br>
              <a:rPr lang="en-US" sz="4400" dirty="0" smtClean="0"/>
            </a:br>
            <a:r>
              <a:rPr lang="en-US" sz="4400" dirty="0" smtClean="0"/>
              <a:t>Step-by-Step Instructions</a:t>
            </a: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08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hlinkClick r:id="rId2"/>
              </a:rPr>
              <a:t>https://arch.alcaweb.org/tool/login</a:t>
            </a:r>
            <a:r>
              <a:rPr lang="en-US" sz="3200" dirty="0" smtClean="0"/>
              <a:t>  </a:t>
            </a:r>
          </a:p>
          <a:p>
            <a:r>
              <a:rPr lang="en-US" sz="3200" dirty="0" smtClean="0"/>
              <a:t>Login information </a:t>
            </a:r>
          </a:p>
          <a:p>
            <a:pPr lvl="1"/>
            <a:r>
              <a:rPr lang="en-US" sz="2800" dirty="0" smtClean="0"/>
              <a:t>Director of A &amp; IE keeps all passwords on file. If you change yours, please inform Brooke Fuller.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282" b="4282"/>
          <a:stretch>
            <a:fillRect/>
          </a:stretch>
        </p:blipFill>
        <p:spPr>
          <a:xfrm>
            <a:off x="531812" y="762000"/>
            <a:ext cx="7888195" cy="562351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913812" y="2896682"/>
            <a:ext cx="2743200" cy="135415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Select “Forms” on the left hand side of the page.</a:t>
            </a:r>
            <a:endParaRPr lang="en-US" sz="2800" dirty="0"/>
          </a:p>
        </p:txBody>
      </p:sp>
      <p:sp>
        <p:nvSpPr>
          <p:cNvPr id="13" name="Right Arrow 12"/>
          <p:cNvSpPr/>
          <p:nvPr/>
        </p:nvSpPr>
        <p:spPr>
          <a:xfrm rot="10800000">
            <a:off x="1979612" y="5105400"/>
            <a:ext cx="1676400" cy="40019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2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532812" y="1866900"/>
            <a:ext cx="2743200" cy="3581400"/>
          </a:xfrm>
        </p:spPr>
        <p:txBody>
          <a:bodyPr>
            <a:noAutofit/>
          </a:bodyPr>
          <a:lstStyle/>
          <a:p>
            <a:r>
              <a:rPr lang="en-US" sz="2800" dirty="0"/>
              <a:t>Locate your “2017-2018 Institutional Assessment Plan &amp; Results” form. Click on the title of the form (not the box to the </a:t>
            </a:r>
            <a:r>
              <a:rPr lang="en-US" sz="2800" dirty="0" smtClean="0"/>
              <a:t>left).</a:t>
            </a:r>
            <a:endParaRPr lang="en-US" sz="2800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439" r="39460" b="4704"/>
          <a:stretch/>
        </p:blipFill>
        <p:spPr>
          <a:xfrm>
            <a:off x="608012" y="762000"/>
            <a:ext cx="7534860" cy="57912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16200000">
            <a:off x="4539932" y="4008120"/>
            <a:ext cx="1356360" cy="685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Flowchart: Summing Junction 12"/>
          <p:cNvSpPr/>
          <p:nvPr/>
        </p:nvSpPr>
        <p:spPr>
          <a:xfrm>
            <a:off x="3046412" y="3429000"/>
            <a:ext cx="304800" cy="243839"/>
          </a:xfrm>
          <a:prstGeom prst="flowChartSummingJunction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2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70" t="3981" r="6849" b="5608"/>
          <a:stretch/>
        </p:blipFill>
        <p:spPr>
          <a:xfrm>
            <a:off x="4418012" y="61415"/>
            <a:ext cx="6324600" cy="679658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31812" y="3157079"/>
            <a:ext cx="3200400" cy="605255"/>
          </a:xfrm>
        </p:spPr>
        <p:txBody>
          <a:bodyPr>
            <a:noAutofit/>
          </a:bodyPr>
          <a:lstStyle/>
          <a:p>
            <a:r>
              <a:rPr lang="en-US" sz="2800" dirty="0" smtClean="0"/>
              <a:t>Complete the form!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574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06" t="14400" r="69153" b="14906"/>
          <a:stretch/>
        </p:blipFill>
        <p:spPr>
          <a:xfrm>
            <a:off x="4418012" y="457200"/>
            <a:ext cx="6493933" cy="604607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760412" y="2642038"/>
            <a:ext cx="2743200" cy="137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Select “Submit the Form” when you are finished. </a:t>
            </a:r>
            <a:endParaRPr lang="en-US" sz="2800" dirty="0"/>
          </a:p>
        </p:txBody>
      </p:sp>
      <p:sp>
        <p:nvSpPr>
          <p:cNvPr id="9" name="Right Arrow 8"/>
          <p:cNvSpPr/>
          <p:nvPr/>
        </p:nvSpPr>
        <p:spPr>
          <a:xfrm rot="7472898">
            <a:off x="8216858" y="4753540"/>
            <a:ext cx="1356360" cy="685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6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585</Words>
  <Application>Microsoft Office PowerPoint</Application>
  <PresentationFormat>Custom</PresentationFormat>
  <Paragraphs>75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Consolas</vt:lpstr>
      <vt:lpstr>Corbel</vt:lpstr>
      <vt:lpstr>Chalkboard 16x9</vt:lpstr>
      <vt:lpstr>Institutional Assessment Plans</vt:lpstr>
      <vt:lpstr>Tasks to Complete</vt:lpstr>
      <vt:lpstr>Due Date</vt:lpstr>
      <vt:lpstr>ALCA Step-by-Step Instructions</vt:lpstr>
      <vt:lpstr>ALCA</vt:lpstr>
      <vt:lpstr>PowerPoint Presentation</vt:lpstr>
      <vt:lpstr>PowerPoint Presentation</vt:lpstr>
      <vt:lpstr>PowerPoint Presentation</vt:lpstr>
      <vt:lpstr>PowerPoint Presentation</vt:lpstr>
      <vt:lpstr>Helpful Tips</vt:lpstr>
      <vt:lpstr>Goals</vt:lpstr>
      <vt:lpstr>Strategic Direction</vt:lpstr>
      <vt:lpstr>Methodology</vt:lpstr>
      <vt:lpstr>Success Measures</vt:lpstr>
      <vt:lpstr>Results of Goal</vt:lpstr>
      <vt:lpstr>Budget Implications</vt:lpstr>
      <vt:lpstr>Internal and External Reporting</vt:lpstr>
      <vt:lpstr>Questions or Comments?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2015-06-02T21:57:40Z</dcterms:created>
  <dcterms:modified xsi:type="dcterms:W3CDTF">2017-07-24T15:55:50Z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