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8"/>
  </p:notesMasterIdLst>
  <p:handoutMasterIdLst>
    <p:handoutMasterId r:id="rId19"/>
  </p:handoutMasterIdLst>
  <p:sldIdLst>
    <p:sldId id="259" r:id="rId2"/>
    <p:sldId id="265" r:id="rId3"/>
    <p:sldId id="272" r:id="rId4"/>
    <p:sldId id="271" r:id="rId5"/>
    <p:sldId id="264" r:id="rId6"/>
    <p:sldId id="273" r:id="rId7"/>
    <p:sldId id="278" r:id="rId8"/>
    <p:sldId id="274" r:id="rId9"/>
    <p:sldId id="275" r:id="rId10"/>
    <p:sldId id="276" r:id="rId11"/>
    <p:sldId id="277" r:id="rId12"/>
    <p:sldId id="266" r:id="rId13"/>
    <p:sldId id="267" r:id="rId14"/>
    <p:sldId id="279" r:id="rId15"/>
    <p:sldId id="268" r:id="rId16"/>
    <p:sldId id="269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737373"/>
    <a:srgbClr val="6D6D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501" autoAdjust="0"/>
  </p:normalViewPr>
  <p:slideViewPr>
    <p:cSldViewPr>
      <p:cViewPr varScale="1">
        <p:scale>
          <a:sx n="92" d="100"/>
          <a:sy n="92" d="100"/>
        </p:scale>
        <p:origin x="94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mtaylor\Documents\ETS%20Proficiency%20Profile\Yearly%20Stats\Annual%20Statistics%20Log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mtaylor\Documents\ETS%20Proficiency%20Profile\Yearly%20Stats\Annual%20Statistics%20Log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mtaylor\Documents\ETS%20Proficiency%20Profile\Yearly%20Stats\Annual%20Statistics%20Log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mtaylor\Documents\ETS%20Proficiency%20Profile\Yearly%20Stats\Annual%20Statistics%20Log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mtaylor\Documents\ETS%20Proficiency%20Profile\Yearly%20Stats\Annual%20Statistics%20Log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1">
                  <c:v>Job Experience</c:v>
                </c:pt>
                <c:pt idx="2">
                  <c:v>Course Credit</c:v>
                </c:pt>
                <c:pt idx="3">
                  <c:v>Once in a Lifetime</c:v>
                </c:pt>
                <c:pt idx="4">
                  <c:v>Vacation-Like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1">
                  <c:v>35.83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Cost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1">
                  <c:v>Job Experience</c:v>
                </c:pt>
                <c:pt idx="2">
                  <c:v>Course Credit</c:v>
                </c:pt>
                <c:pt idx="3">
                  <c:v>Once in a Lifetime</c:v>
                </c:pt>
                <c:pt idx="4">
                  <c:v>Vacation-Like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2">
                  <c:v>26.48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Major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1">
                  <c:v>Job Experience</c:v>
                </c:pt>
                <c:pt idx="2">
                  <c:v>Course Credit</c:v>
                </c:pt>
                <c:pt idx="3">
                  <c:v>Once in a Lifetime</c:v>
                </c:pt>
                <c:pt idx="4">
                  <c:v>Vacation-Like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3">
                  <c:v>74.92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Location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1">
                  <c:v>Job Experience</c:v>
                </c:pt>
                <c:pt idx="2">
                  <c:v>Course Credit</c:v>
                </c:pt>
                <c:pt idx="3">
                  <c:v>Once in a Lifetime</c:v>
                </c:pt>
                <c:pt idx="4">
                  <c:v>Vacation-Like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4">
                  <c:v>41.59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Family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1">
                  <c:v>Job Experience</c:v>
                </c:pt>
                <c:pt idx="2">
                  <c:v>Course Credit</c:v>
                </c:pt>
                <c:pt idx="3">
                  <c:v>Once in a Lifetime</c:v>
                </c:pt>
                <c:pt idx="4">
                  <c:v>Vacation-Like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4059968"/>
        <c:axId val="134079728"/>
      </c:barChart>
      <c:catAx>
        <c:axId val="1340599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079728"/>
        <c:crosses val="autoZero"/>
        <c:auto val="1"/>
        <c:lblAlgn val="ctr"/>
        <c:lblOffset val="100"/>
        <c:noMultiLvlLbl val="0"/>
      </c:catAx>
      <c:valAx>
        <c:axId val="1340797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059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Time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Time</c:v>
                </c:pt>
                <c:pt idx="1">
                  <c:v>Cost</c:v>
                </c:pt>
                <c:pt idx="2">
                  <c:v>Major</c:v>
                </c:pt>
                <c:pt idx="3">
                  <c:v>Location</c:v>
                </c:pt>
                <c:pt idx="4">
                  <c:v>Family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38.450000000000003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Cost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Time</c:v>
                </c:pt>
                <c:pt idx="1">
                  <c:v>Cost</c:v>
                </c:pt>
                <c:pt idx="2">
                  <c:v>Major</c:v>
                </c:pt>
                <c:pt idx="3">
                  <c:v>Location</c:v>
                </c:pt>
                <c:pt idx="4">
                  <c:v>Family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1">
                  <c:v>72.77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Major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Time</c:v>
                </c:pt>
                <c:pt idx="1">
                  <c:v>Cost</c:v>
                </c:pt>
                <c:pt idx="2">
                  <c:v>Major</c:v>
                </c:pt>
                <c:pt idx="3">
                  <c:v>Location</c:v>
                </c:pt>
                <c:pt idx="4">
                  <c:v>Family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2">
                  <c:v>29.37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Location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Time</c:v>
                </c:pt>
                <c:pt idx="1">
                  <c:v>Cost</c:v>
                </c:pt>
                <c:pt idx="2">
                  <c:v>Major</c:v>
                </c:pt>
                <c:pt idx="3">
                  <c:v>Location</c:v>
                </c:pt>
                <c:pt idx="4">
                  <c:v>Family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3">
                  <c:v>6.11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Family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Time</c:v>
                </c:pt>
                <c:pt idx="1">
                  <c:v>Cost</c:v>
                </c:pt>
                <c:pt idx="2">
                  <c:v>Major</c:v>
                </c:pt>
                <c:pt idx="3">
                  <c:v>Location</c:v>
                </c:pt>
                <c:pt idx="4">
                  <c:v>Family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4">
                  <c:v>37.79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4245096"/>
        <c:axId val="134245480"/>
      </c:barChart>
      <c:catAx>
        <c:axId val="1342450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245480"/>
        <c:crosses val="autoZero"/>
        <c:auto val="1"/>
        <c:lblAlgn val="ctr"/>
        <c:lblOffset val="100"/>
        <c:noMultiLvlLbl val="0"/>
      </c:catAx>
      <c:valAx>
        <c:axId val="1342454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245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Comparison!$B$1</c:f>
              <c:strCache>
                <c:ptCount val="1"/>
                <c:pt idx="0">
                  <c:v>NWOSU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Comparison!$A$2:$A$10</c:f>
              <c:strCache>
                <c:ptCount val="9"/>
                <c:pt idx="0">
                  <c:v>Reading 1</c:v>
                </c:pt>
                <c:pt idx="1">
                  <c:v>Reading 2</c:v>
                </c:pt>
                <c:pt idx="2">
                  <c:v>Critical Thinking</c:v>
                </c:pt>
                <c:pt idx="3">
                  <c:v>Writing 1</c:v>
                </c:pt>
                <c:pt idx="4">
                  <c:v>Writing 2</c:v>
                </c:pt>
                <c:pt idx="5">
                  <c:v>Writing 3</c:v>
                </c:pt>
                <c:pt idx="6">
                  <c:v>Mathematics 1</c:v>
                </c:pt>
                <c:pt idx="7">
                  <c:v>Mathematics 2</c:v>
                </c:pt>
                <c:pt idx="8">
                  <c:v>Mathematics 3</c:v>
                </c:pt>
              </c:strCache>
            </c:strRef>
          </c:cat>
          <c:val>
            <c:numRef>
              <c:f>Comparison!$B$2:$B$10</c:f>
              <c:numCache>
                <c:formatCode>0%</c:formatCode>
                <c:ptCount val="9"/>
                <c:pt idx="0">
                  <c:v>0.65</c:v>
                </c:pt>
                <c:pt idx="1">
                  <c:v>0.28999999999999998</c:v>
                </c:pt>
                <c:pt idx="2">
                  <c:v>0.02</c:v>
                </c:pt>
                <c:pt idx="3">
                  <c:v>0.59</c:v>
                </c:pt>
                <c:pt idx="4">
                  <c:v>0.16</c:v>
                </c:pt>
                <c:pt idx="5">
                  <c:v>7.0000000000000007E-2</c:v>
                </c:pt>
                <c:pt idx="6">
                  <c:v>0.44</c:v>
                </c:pt>
                <c:pt idx="7">
                  <c:v>0.23</c:v>
                </c:pt>
                <c:pt idx="8">
                  <c:v>0.04</c:v>
                </c:pt>
              </c:numCache>
            </c:numRef>
          </c:val>
        </c:ser>
        <c:ser>
          <c:idx val="1"/>
          <c:order val="1"/>
          <c:tx>
            <c:strRef>
              <c:f>Comparison!$C$1</c:f>
              <c:strCache>
                <c:ptCount val="1"/>
                <c:pt idx="0">
                  <c:v>Carnegie Class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Comparison!$A$2:$A$10</c:f>
              <c:strCache>
                <c:ptCount val="9"/>
                <c:pt idx="0">
                  <c:v>Reading 1</c:v>
                </c:pt>
                <c:pt idx="1">
                  <c:v>Reading 2</c:v>
                </c:pt>
                <c:pt idx="2">
                  <c:v>Critical Thinking</c:v>
                </c:pt>
                <c:pt idx="3">
                  <c:v>Writing 1</c:v>
                </c:pt>
                <c:pt idx="4">
                  <c:v>Writing 2</c:v>
                </c:pt>
                <c:pt idx="5">
                  <c:v>Writing 3</c:v>
                </c:pt>
                <c:pt idx="6">
                  <c:v>Mathematics 1</c:v>
                </c:pt>
                <c:pt idx="7">
                  <c:v>Mathematics 2</c:v>
                </c:pt>
                <c:pt idx="8">
                  <c:v>Mathematics 3</c:v>
                </c:pt>
              </c:strCache>
            </c:strRef>
          </c:cat>
          <c:val>
            <c:numRef>
              <c:f>Comparison!$C$2:$C$10</c:f>
              <c:numCache>
                <c:formatCode>0%</c:formatCode>
                <c:ptCount val="9"/>
                <c:pt idx="0">
                  <c:v>0.52</c:v>
                </c:pt>
                <c:pt idx="1">
                  <c:v>0.25</c:v>
                </c:pt>
                <c:pt idx="2">
                  <c:v>0.03</c:v>
                </c:pt>
                <c:pt idx="3">
                  <c:v>0.48</c:v>
                </c:pt>
                <c:pt idx="4">
                  <c:v>0.12</c:v>
                </c:pt>
                <c:pt idx="5">
                  <c:v>0.04</c:v>
                </c:pt>
                <c:pt idx="6">
                  <c:v>0.35</c:v>
                </c:pt>
                <c:pt idx="7">
                  <c:v>0.15</c:v>
                </c:pt>
                <c:pt idx="8">
                  <c:v>0.03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4290760"/>
        <c:axId val="134291144"/>
      </c:barChart>
      <c:catAx>
        <c:axId val="134290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291144"/>
        <c:crosses val="autoZero"/>
        <c:auto val="1"/>
        <c:lblAlgn val="ctr"/>
        <c:lblOffset val="100"/>
        <c:noMultiLvlLbl val="0"/>
      </c:catAx>
      <c:valAx>
        <c:axId val="134291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290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Reading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Sheet2!$A$3</c:f>
              <c:strCache>
                <c:ptCount val="1"/>
                <c:pt idx="0">
                  <c:v>Reading, Level 1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extLst>
                <c:ext xmlns:c15="http://schemas.microsoft.com/office/drawing/2012/chart" uri="{02D57815-91ED-43cb-92C2-25804820EDAC}">
                  <c15:fullRef>
                    <c15:sqref>Sheet2!$B$2:$G$2</c15:sqref>
                  </c15:fullRef>
                </c:ext>
              </c:extLst>
              <c:f>Sheet2!$C$2:$G$2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Sheet2!$B$3:$G$3</c15:sqref>
                  </c15:fullRef>
                </c:ext>
              </c:extLst>
              <c:f>Sheet2!$C$3:$G$3</c:f>
              <c:numCache>
                <c:formatCode>0%</c:formatCode>
                <c:ptCount val="5"/>
                <c:pt idx="0">
                  <c:v>0.49</c:v>
                </c:pt>
                <c:pt idx="1">
                  <c:v>0.55000000000000004</c:v>
                </c:pt>
                <c:pt idx="2">
                  <c:v>0.59</c:v>
                </c:pt>
                <c:pt idx="3">
                  <c:v>0.61</c:v>
                </c:pt>
                <c:pt idx="4">
                  <c:v>0.65</c:v>
                </c:pt>
              </c:numCache>
            </c:numRef>
          </c:val>
        </c:ser>
        <c:ser>
          <c:idx val="1"/>
          <c:order val="1"/>
          <c:tx>
            <c:strRef>
              <c:f>Sheet2!$A$4</c:f>
              <c:strCache>
                <c:ptCount val="1"/>
                <c:pt idx="0">
                  <c:v>Reading, Level 2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cat>
            <c:numRef>
              <c:extLst>
                <c:ext xmlns:c15="http://schemas.microsoft.com/office/drawing/2012/chart" uri="{02D57815-91ED-43cb-92C2-25804820EDAC}">
                  <c15:fullRef>
                    <c15:sqref>Sheet2!$B$2:$G$2</c15:sqref>
                  </c15:fullRef>
                </c:ext>
              </c:extLst>
              <c:f>Sheet2!$C$2:$G$2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Sheet2!$B$4:$G$4</c15:sqref>
                  </c15:fullRef>
                </c:ext>
              </c:extLst>
              <c:f>Sheet2!$C$4:$G$4</c:f>
              <c:numCache>
                <c:formatCode>0%</c:formatCode>
                <c:ptCount val="5"/>
                <c:pt idx="0">
                  <c:v>0.19</c:v>
                </c:pt>
                <c:pt idx="1">
                  <c:v>0.25</c:v>
                </c:pt>
                <c:pt idx="2">
                  <c:v>0.27</c:v>
                </c:pt>
                <c:pt idx="3">
                  <c:v>0.32</c:v>
                </c:pt>
                <c:pt idx="4">
                  <c:v>0.28999999999999998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4679904"/>
        <c:axId val="134898680"/>
      </c:barChart>
      <c:catAx>
        <c:axId val="134679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898680"/>
        <c:crosses val="autoZero"/>
        <c:auto val="1"/>
        <c:lblAlgn val="ctr"/>
        <c:lblOffset val="100"/>
        <c:noMultiLvlLbl val="0"/>
      </c:catAx>
      <c:valAx>
        <c:axId val="134898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679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Sheet2!$K$17</c:f>
              <c:strCache>
                <c:ptCount val="1"/>
                <c:pt idx="0">
                  <c:v>Critical Thinking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extLst>
                <c:ext xmlns:c15="http://schemas.microsoft.com/office/drawing/2012/chart" uri="{02D57815-91ED-43cb-92C2-25804820EDAC}">
                  <c15:fullRef>
                    <c15:sqref>Sheet2!$L$16:$Q$16</c15:sqref>
                  </c15:fullRef>
                </c:ext>
              </c:extLst>
              <c:f>Sheet2!$M$16:$Q$16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Sheet2!$L$17:$Q$17</c15:sqref>
                  </c15:fullRef>
                </c:ext>
              </c:extLst>
              <c:f>Sheet2!$M$17:$Q$17</c:f>
              <c:numCache>
                <c:formatCode>0%</c:formatCode>
                <c:ptCount val="5"/>
                <c:pt idx="0">
                  <c:v>0.06</c:v>
                </c:pt>
                <c:pt idx="1">
                  <c:v>0.02</c:v>
                </c:pt>
                <c:pt idx="2">
                  <c:v>0.04</c:v>
                </c:pt>
                <c:pt idx="3">
                  <c:v>0.01</c:v>
                </c:pt>
                <c:pt idx="4">
                  <c:v>0.02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4465680"/>
        <c:axId val="104466072"/>
      </c:barChart>
      <c:catAx>
        <c:axId val="104465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466072"/>
        <c:crosses val="autoZero"/>
        <c:auto val="1"/>
        <c:lblAlgn val="ctr"/>
        <c:lblOffset val="100"/>
        <c:noMultiLvlLbl val="0"/>
      </c:catAx>
      <c:valAx>
        <c:axId val="104466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465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Writing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Sheet2!$K$19</c:f>
              <c:strCache>
                <c:ptCount val="1"/>
                <c:pt idx="0">
                  <c:v>Writing, Level 1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extLst>
                <c:ext xmlns:c15="http://schemas.microsoft.com/office/drawing/2012/chart" uri="{02D57815-91ED-43cb-92C2-25804820EDAC}">
                  <c15:fullRef>
                    <c15:sqref>Sheet2!$L$18:$Q$18</c15:sqref>
                  </c15:fullRef>
                </c:ext>
              </c:extLst>
              <c:f>Sheet2!$M$18:$Q$18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Sheet2!$L$19:$Q$19</c15:sqref>
                  </c15:fullRef>
                </c:ext>
              </c:extLst>
              <c:f>Sheet2!$M$19:$Q$19</c:f>
              <c:numCache>
                <c:formatCode>0%</c:formatCode>
                <c:ptCount val="5"/>
                <c:pt idx="0">
                  <c:v>0.57999999999999996</c:v>
                </c:pt>
                <c:pt idx="1">
                  <c:v>0.55000000000000004</c:v>
                </c:pt>
                <c:pt idx="2">
                  <c:v>0.51</c:v>
                </c:pt>
                <c:pt idx="3">
                  <c:v>0.57999999999999996</c:v>
                </c:pt>
                <c:pt idx="4">
                  <c:v>0.59</c:v>
                </c:pt>
              </c:numCache>
            </c:numRef>
          </c:val>
        </c:ser>
        <c:ser>
          <c:idx val="1"/>
          <c:order val="1"/>
          <c:tx>
            <c:strRef>
              <c:f>Sheet2!$K$20</c:f>
              <c:strCache>
                <c:ptCount val="1"/>
                <c:pt idx="0">
                  <c:v>Writing, Level 2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numRef>
              <c:extLst>
                <c:ext xmlns:c15="http://schemas.microsoft.com/office/drawing/2012/chart" uri="{02D57815-91ED-43cb-92C2-25804820EDAC}">
                  <c15:fullRef>
                    <c15:sqref>Sheet2!$L$18:$Q$18</c15:sqref>
                  </c15:fullRef>
                </c:ext>
              </c:extLst>
              <c:f>Sheet2!$M$18:$Q$18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Sheet2!$L$20:$Q$20</c15:sqref>
                  </c15:fullRef>
                </c:ext>
              </c:extLst>
              <c:f>Sheet2!$M$20:$Q$20</c:f>
              <c:numCache>
                <c:formatCode>0%</c:formatCode>
                <c:ptCount val="5"/>
                <c:pt idx="0">
                  <c:v>0.08</c:v>
                </c:pt>
                <c:pt idx="1">
                  <c:v>0.11</c:v>
                </c:pt>
                <c:pt idx="2">
                  <c:v>0.11</c:v>
                </c:pt>
                <c:pt idx="3">
                  <c:v>0.14000000000000001</c:v>
                </c:pt>
                <c:pt idx="4">
                  <c:v>0.16</c:v>
                </c:pt>
              </c:numCache>
            </c:numRef>
          </c:val>
        </c:ser>
        <c:ser>
          <c:idx val="2"/>
          <c:order val="2"/>
          <c:tx>
            <c:strRef>
              <c:f>Sheet2!$K$21</c:f>
              <c:strCache>
                <c:ptCount val="1"/>
                <c:pt idx="0">
                  <c:v>Writing, Level 3</c:v>
                </c:pt>
              </c:strCache>
            </c:strRef>
          </c:tx>
          <c:spPr>
            <a:solidFill>
              <a:schemeClr val="accent6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extLst>
                <c:ext xmlns:c15="http://schemas.microsoft.com/office/drawing/2012/chart" uri="{02D57815-91ED-43cb-92C2-25804820EDAC}">
                  <c15:fullRef>
                    <c15:sqref>Sheet2!$L$18:$Q$18</c15:sqref>
                  </c15:fullRef>
                </c:ext>
              </c:extLst>
              <c:f>Sheet2!$M$18:$Q$18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Sheet2!$L$21:$Q$21</c15:sqref>
                  </c15:fullRef>
                </c:ext>
              </c:extLst>
              <c:f>Sheet2!$M$21:$Q$21</c:f>
              <c:numCache>
                <c:formatCode>0%</c:formatCode>
                <c:ptCount val="5"/>
                <c:pt idx="0">
                  <c:v>0.01</c:v>
                </c:pt>
                <c:pt idx="1">
                  <c:v>0.05</c:v>
                </c:pt>
                <c:pt idx="2">
                  <c:v>0.04</c:v>
                </c:pt>
                <c:pt idx="3">
                  <c:v>0.06</c:v>
                </c:pt>
                <c:pt idx="4">
                  <c:v>7.0000000000000007E-2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4466856"/>
        <c:axId val="104467248"/>
      </c:barChart>
      <c:catAx>
        <c:axId val="104466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467248"/>
        <c:crosses val="autoZero"/>
        <c:auto val="1"/>
        <c:lblAlgn val="ctr"/>
        <c:lblOffset val="100"/>
        <c:noMultiLvlLbl val="0"/>
      </c:catAx>
      <c:valAx>
        <c:axId val="104467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466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Mathematics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Sheet2!$K$23</c:f>
              <c:strCache>
                <c:ptCount val="1"/>
                <c:pt idx="0">
                  <c:v>Mathematics, Level 1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extLst>
                <c:ext xmlns:c15="http://schemas.microsoft.com/office/drawing/2012/chart" uri="{02D57815-91ED-43cb-92C2-25804820EDAC}">
                  <c15:fullRef>
                    <c15:sqref>Sheet2!$L$22:$Q$22</c15:sqref>
                  </c15:fullRef>
                </c:ext>
              </c:extLst>
              <c:f>Sheet2!$M$22:$Q$22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Sheet2!$L$23:$Q$23</c15:sqref>
                  </c15:fullRef>
                </c:ext>
              </c:extLst>
              <c:f>Sheet2!$M$23:$Q$23</c:f>
              <c:numCache>
                <c:formatCode>0%</c:formatCode>
                <c:ptCount val="5"/>
                <c:pt idx="0">
                  <c:v>0.46</c:v>
                </c:pt>
                <c:pt idx="1">
                  <c:v>0.45</c:v>
                </c:pt>
                <c:pt idx="2">
                  <c:v>0.46</c:v>
                </c:pt>
                <c:pt idx="3">
                  <c:v>0.5</c:v>
                </c:pt>
                <c:pt idx="4">
                  <c:v>0.44</c:v>
                </c:pt>
              </c:numCache>
            </c:numRef>
          </c:val>
        </c:ser>
        <c:ser>
          <c:idx val="1"/>
          <c:order val="1"/>
          <c:tx>
            <c:strRef>
              <c:f>Sheet2!$K$24</c:f>
              <c:strCache>
                <c:ptCount val="1"/>
                <c:pt idx="0">
                  <c:v>Mathematics, Level 2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numRef>
              <c:extLst>
                <c:ext xmlns:c15="http://schemas.microsoft.com/office/drawing/2012/chart" uri="{02D57815-91ED-43cb-92C2-25804820EDAC}">
                  <c15:fullRef>
                    <c15:sqref>Sheet2!$L$22:$Q$22</c15:sqref>
                  </c15:fullRef>
                </c:ext>
              </c:extLst>
              <c:f>Sheet2!$M$22:$Q$22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Sheet2!$L$24:$Q$24</c15:sqref>
                  </c15:fullRef>
                </c:ext>
              </c:extLst>
              <c:f>Sheet2!$M$24:$Q$24</c:f>
              <c:numCache>
                <c:formatCode>0%</c:formatCode>
                <c:ptCount val="5"/>
                <c:pt idx="0">
                  <c:v>0.2</c:v>
                </c:pt>
                <c:pt idx="1">
                  <c:v>0.21</c:v>
                </c:pt>
                <c:pt idx="2">
                  <c:v>0.19</c:v>
                </c:pt>
                <c:pt idx="3">
                  <c:v>0.18</c:v>
                </c:pt>
                <c:pt idx="4">
                  <c:v>0.23</c:v>
                </c:pt>
              </c:numCache>
            </c:numRef>
          </c:val>
        </c:ser>
        <c:ser>
          <c:idx val="2"/>
          <c:order val="2"/>
          <c:tx>
            <c:strRef>
              <c:f>Sheet2!$K$25</c:f>
              <c:strCache>
                <c:ptCount val="1"/>
                <c:pt idx="0">
                  <c:v>Mathematics, Level 3</c:v>
                </c:pt>
              </c:strCache>
            </c:strRef>
          </c:tx>
          <c:spPr>
            <a:solidFill>
              <a:schemeClr val="accent6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extLst>
                <c:ext xmlns:c15="http://schemas.microsoft.com/office/drawing/2012/chart" uri="{02D57815-91ED-43cb-92C2-25804820EDAC}">
                  <c15:fullRef>
                    <c15:sqref>Sheet2!$L$22:$Q$22</c15:sqref>
                  </c15:fullRef>
                </c:ext>
              </c:extLst>
              <c:f>Sheet2!$M$22:$Q$22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Sheet2!$L$25:$Q$25</c15:sqref>
                  </c15:fullRef>
                </c:ext>
              </c:extLst>
              <c:f>Sheet2!$M$25:$Q$25</c:f>
              <c:numCache>
                <c:formatCode>0%</c:formatCode>
                <c:ptCount val="5"/>
                <c:pt idx="0">
                  <c:v>0.11</c:v>
                </c:pt>
                <c:pt idx="1">
                  <c:v>0.03</c:v>
                </c:pt>
                <c:pt idx="2">
                  <c:v>0.05</c:v>
                </c:pt>
                <c:pt idx="3">
                  <c:v>0.04</c:v>
                </c:pt>
                <c:pt idx="4">
                  <c:v>0.04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4468032"/>
        <c:axId val="104468424"/>
      </c:barChart>
      <c:catAx>
        <c:axId val="104468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468424"/>
        <c:crosses val="autoZero"/>
        <c:auto val="1"/>
        <c:lblAlgn val="ctr"/>
        <c:lblOffset val="100"/>
        <c:noMultiLvlLbl val="0"/>
      </c:catAx>
      <c:valAx>
        <c:axId val="104468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468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771C07-4BD8-46CF-894B-E38AB8AC9F63}" type="datetimeFigureOut">
              <a:rPr lang="en-US" smtClean="0"/>
              <a:pPr/>
              <a:t>4/30/2014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99709E-671F-4397-8D3D-FBDC9C9551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831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3D624EB-218E-4A62-B9AD-122E26A5721D}" type="datetimeFigureOut">
              <a:rPr lang="en-US" smtClean="0"/>
              <a:pPr/>
              <a:t>4/30/2014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C873C2B-B50E-4821-8D4F-38C239B7D4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556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73C2B-B50E-4821-8D4F-38C239B7D4B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1954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73C2B-B50E-4821-8D4F-38C239B7D4B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3734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73C2B-B50E-4821-8D4F-38C239B7D4B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834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73C2B-B50E-4821-8D4F-38C239B7D4B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3286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73C2B-B50E-4821-8D4F-38C239B7D4B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8031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73C2B-B50E-4821-8D4F-38C239B7D4B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2705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73C2B-B50E-4821-8D4F-38C239B7D4B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7110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73C2B-B50E-4821-8D4F-38C239B7D4B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081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73C2B-B50E-4821-8D4F-38C239B7D4B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551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73C2B-B50E-4821-8D4F-38C239B7D4B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525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73C2B-B50E-4821-8D4F-38C239B7D4B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310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73C2B-B50E-4821-8D4F-38C239B7D4B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13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73C2B-B50E-4821-8D4F-38C239B7D4B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1996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73C2B-B50E-4821-8D4F-38C239B7D4B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8940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73C2B-B50E-4821-8D4F-38C239B7D4B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8528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73C2B-B50E-4821-8D4F-38C239B7D4B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47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C1432293-9E01-41C3-9ECF-6F0710EF2843}" type="datetimeFigureOut">
              <a:rPr lang="en-US" smtClean="0"/>
              <a:pPr/>
              <a:t>4/30/2014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5B6946A-C23E-436B-8DC5-892D684799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32293-9E01-41C3-9ECF-6F0710EF2843}" type="datetimeFigureOut">
              <a:rPr lang="en-US" smtClean="0"/>
              <a:pPr/>
              <a:t>4/30/2014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6946A-C23E-436B-8DC5-892D684799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C1432293-9E01-41C3-9ECF-6F0710EF2843}" type="datetimeFigureOut">
              <a:rPr lang="en-US" smtClean="0"/>
              <a:pPr/>
              <a:t>4/30/2014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C5B6946A-C23E-436B-8DC5-892D684799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32293-9E01-41C3-9ECF-6F0710EF2843}" type="datetimeFigureOut">
              <a:rPr lang="en-US" smtClean="0"/>
              <a:pPr/>
              <a:t>4/30/2014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5B6946A-C23E-436B-8DC5-892D684799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32293-9E01-41C3-9ECF-6F0710EF2843}" type="datetimeFigureOut">
              <a:rPr lang="en-US" smtClean="0"/>
              <a:pPr/>
              <a:t>4/30/2014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C5B6946A-C23E-436B-8DC5-892D684799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1432293-9E01-41C3-9ECF-6F0710EF2843}" type="datetimeFigureOut">
              <a:rPr lang="en-US" smtClean="0"/>
              <a:pPr/>
              <a:t>4/30/2014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5B6946A-C23E-436B-8DC5-892D684799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1432293-9E01-41C3-9ECF-6F0710EF2843}" type="datetimeFigureOut">
              <a:rPr lang="en-US" smtClean="0"/>
              <a:pPr/>
              <a:t>4/30/2014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5B6946A-C23E-436B-8DC5-892D684799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32293-9E01-41C3-9ECF-6F0710EF2843}" type="datetimeFigureOut">
              <a:rPr lang="en-US" smtClean="0"/>
              <a:pPr/>
              <a:t>4/30/2014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5B6946A-C23E-436B-8DC5-892D684799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32293-9E01-41C3-9ECF-6F0710EF2843}" type="datetimeFigureOut">
              <a:rPr lang="en-US" smtClean="0"/>
              <a:pPr/>
              <a:t>4/30/2014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5B6946A-C23E-436B-8DC5-892D684799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32293-9E01-41C3-9ECF-6F0710EF2843}" type="datetimeFigureOut">
              <a:rPr lang="en-US" smtClean="0"/>
              <a:pPr/>
              <a:t>4/30/2014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5B6946A-C23E-436B-8DC5-892D684799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C1432293-9E01-41C3-9ECF-6F0710EF2843}" type="datetimeFigureOut">
              <a:rPr lang="en-US" smtClean="0"/>
              <a:pPr/>
              <a:t>4/30/2014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C5B6946A-C23E-436B-8DC5-892D684799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1432293-9E01-41C3-9ECF-6F0710EF2843}" type="datetimeFigureOut">
              <a:rPr lang="en-US" smtClean="0"/>
              <a:pPr/>
              <a:t>4/30/2014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5B6946A-C23E-436B-8DC5-892D684799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00200" y="4495800"/>
            <a:ext cx="7315200" cy="914400"/>
          </a:xfrm>
        </p:spPr>
        <p:txBody>
          <a:bodyPr>
            <a:normAutofit/>
          </a:bodyPr>
          <a:lstStyle/>
          <a:p>
            <a:pPr algn="r"/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April 30, 2014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1371600"/>
            <a:ext cx="74676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Academic Assessment: </a:t>
            </a:r>
          </a:p>
          <a:p>
            <a:endParaRPr lang="en-US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Day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810695553"/>
              </p:ext>
            </p:extLst>
          </p:nvPr>
        </p:nvGraphicFramePr>
        <p:xfrm>
          <a:off x="612775" y="1600200"/>
          <a:ext cx="8153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4327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934667780"/>
              </p:ext>
            </p:extLst>
          </p:nvPr>
        </p:nvGraphicFramePr>
        <p:xfrm>
          <a:off x="612775" y="1600200"/>
          <a:ext cx="8153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2041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2013-2014 Assessment Results</a:t>
            </a:r>
          </a:p>
          <a:p>
            <a:pPr lvl="1"/>
            <a:r>
              <a:rPr lang="en-US" dirty="0" smtClean="0"/>
              <a:t>Due August 29, 2014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2014-2015 Assessment Plan </a:t>
            </a:r>
          </a:p>
          <a:p>
            <a:pPr lvl="1"/>
            <a:r>
              <a:rPr lang="en-US" dirty="0" smtClean="0"/>
              <a:t>Due October 17, 2014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1273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What worked well and what disappointments did you experience in assessment this year?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47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Assessment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How can we track graduate success?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10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of Assessment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Discussion </a:t>
            </a:r>
          </a:p>
          <a:p>
            <a:pPr lvl="1"/>
            <a:r>
              <a:rPr lang="en-US" dirty="0" smtClean="0"/>
              <a:t>Exit exams, restructure, value,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09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Questions/Comments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Reminder of Dates</a:t>
            </a:r>
          </a:p>
          <a:p>
            <a:pPr lvl="1"/>
            <a:r>
              <a:rPr lang="en-US" dirty="0"/>
              <a:t>2013-2014 Assessment Results</a:t>
            </a:r>
          </a:p>
          <a:p>
            <a:pPr lvl="2"/>
            <a:r>
              <a:rPr lang="en-US" dirty="0"/>
              <a:t>Due August 29, </a:t>
            </a:r>
            <a:r>
              <a:rPr lang="en-US" dirty="0" smtClean="0"/>
              <a:t>2014</a:t>
            </a:r>
          </a:p>
          <a:p>
            <a:pPr lvl="1"/>
            <a:r>
              <a:rPr lang="en-US" dirty="0"/>
              <a:t>2014-2015 Assessment Plan </a:t>
            </a:r>
          </a:p>
          <a:p>
            <a:pPr lvl="2"/>
            <a:r>
              <a:rPr lang="en-US" dirty="0"/>
              <a:t>Due October 17, </a:t>
            </a:r>
            <a:r>
              <a:rPr lang="en-US" dirty="0" smtClean="0"/>
              <a:t>2014</a:t>
            </a:r>
          </a:p>
          <a:p>
            <a:endParaRPr lang="en-US" dirty="0" smtClean="0"/>
          </a:p>
          <a:p>
            <a:r>
              <a:rPr lang="en-US" dirty="0" smtClean="0"/>
              <a:t>Next faculty forum will be scheduled for late August</a:t>
            </a:r>
          </a:p>
        </p:txBody>
      </p:sp>
    </p:spTree>
    <p:extLst>
      <p:ext uri="{BB962C8B-B14F-4D97-AF65-F5344CB8AC3E}">
        <p14:creationId xmlns:p14="http://schemas.microsoft.com/office/powerpoint/2010/main" val="153665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1614055"/>
            <a:ext cx="3356307" cy="2514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Focus on Accreditation</a:t>
            </a:r>
          </a:p>
          <a:p>
            <a:pPr lvl="1"/>
            <a:r>
              <a:rPr lang="en-US" dirty="0" smtClean="0"/>
              <a:t>Workshops and activities</a:t>
            </a:r>
          </a:p>
          <a:p>
            <a:endParaRPr lang="en-US" dirty="0" smtClean="0"/>
          </a:p>
          <a:p>
            <a:r>
              <a:rPr lang="en-US" dirty="0" smtClean="0"/>
              <a:t>Staff Satisfaction Survey</a:t>
            </a:r>
          </a:p>
          <a:p>
            <a:pPr lvl="1"/>
            <a:r>
              <a:rPr lang="en-US" dirty="0" smtClean="0"/>
              <a:t>96 participants</a:t>
            </a:r>
          </a:p>
          <a:p>
            <a:endParaRPr lang="en-US" dirty="0" smtClean="0"/>
          </a:p>
          <a:p>
            <a:r>
              <a:rPr lang="en-US" dirty="0" smtClean="0"/>
              <a:t>Co-Curricular Survey</a:t>
            </a:r>
          </a:p>
          <a:p>
            <a:pPr lvl="1"/>
            <a:r>
              <a:rPr lang="en-US" dirty="0" smtClean="0"/>
              <a:t>642 participants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96823">
            <a:off x="5054928" y="4043286"/>
            <a:ext cx="2331786" cy="233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09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Study Abroad: Main Reasons to Go</a:t>
            </a:r>
            <a:endParaRPr lang="en-US" dirty="0"/>
          </a:p>
        </p:txBody>
      </p:sp>
      <p:graphicFrame>
        <p:nvGraphicFramePr>
          <p:cNvPr id="4" name="Content Placeholder 10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721051132"/>
              </p:ext>
            </p:extLst>
          </p:nvPr>
        </p:nvGraphicFramePr>
        <p:xfrm>
          <a:off x="76200" y="1600200"/>
          <a:ext cx="8689975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6913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Study Abroad: Biggest Obstacles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717507137"/>
              </p:ext>
            </p:extLst>
          </p:nvPr>
        </p:nvGraphicFramePr>
        <p:xfrm>
          <a:off x="612775" y="1600200"/>
          <a:ext cx="8153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2693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Assessments Administered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NSSE</a:t>
            </a:r>
          </a:p>
          <a:p>
            <a:pPr lvl="1"/>
            <a:r>
              <a:rPr lang="en-US" dirty="0" smtClean="0"/>
              <a:t>198 participants</a:t>
            </a:r>
          </a:p>
          <a:p>
            <a:pPr lvl="2"/>
            <a:r>
              <a:rPr lang="en-US" dirty="0" smtClean="0"/>
              <a:t>75 First Year Students</a:t>
            </a:r>
          </a:p>
          <a:p>
            <a:pPr lvl="2"/>
            <a:r>
              <a:rPr lang="en-US" dirty="0" smtClean="0"/>
              <a:t>123 Seniors</a:t>
            </a:r>
          </a:p>
          <a:p>
            <a:pPr marL="685800" lvl="2" indent="0">
              <a:buNone/>
            </a:pPr>
            <a:endParaRPr lang="en-US" dirty="0" smtClean="0"/>
          </a:p>
          <a:p>
            <a:r>
              <a:rPr lang="en-US" dirty="0" smtClean="0"/>
              <a:t>ACAT</a:t>
            </a:r>
          </a:p>
          <a:p>
            <a:pPr lvl="1"/>
            <a:r>
              <a:rPr lang="en-US" dirty="0" smtClean="0"/>
              <a:t>Biology (fall)</a:t>
            </a:r>
          </a:p>
          <a:p>
            <a:pPr lvl="1"/>
            <a:r>
              <a:rPr lang="en-US" dirty="0" smtClean="0"/>
              <a:t>English</a:t>
            </a:r>
          </a:p>
          <a:p>
            <a:pPr lvl="1"/>
            <a:r>
              <a:rPr lang="en-US" dirty="0" smtClean="0"/>
              <a:t>Psychology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4243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Assessments Administered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Mid-Level</a:t>
            </a:r>
          </a:p>
          <a:p>
            <a:pPr lvl="1"/>
            <a:r>
              <a:rPr lang="en-US" dirty="0"/>
              <a:t>185 participants</a:t>
            </a:r>
          </a:p>
          <a:p>
            <a:pPr lvl="1"/>
            <a:r>
              <a:rPr lang="en-US" dirty="0"/>
              <a:t>40-75 hours</a:t>
            </a:r>
          </a:p>
          <a:p>
            <a:pPr lvl="1"/>
            <a:r>
              <a:rPr lang="en-US" dirty="0"/>
              <a:t>Reading, writing, critical thinking and mathematics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34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Comparative Data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957793124"/>
              </p:ext>
            </p:extLst>
          </p:nvPr>
        </p:nvGraphicFramePr>
        <p:xfrm>
          <a:off x="612775" y="1600200"/>
          <a:ext cx="8153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7819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857000224"/>
              </p:ext>
            </p:extLst>
          </p:nvPr>
        </p:nvGraphicFramePr>
        <p:xfrm>
          <a:off x="612775" y="1600200"/>
          <a:ext cx="8153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1438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Thinking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818296054"/>
              </p:ext>
            </p:extLst>
          </p:nvPr>
        </p:nvGraphicFramePr>
        <p:xfrm>
          <a:off x="612775" y="1600200"/>
          <a:ext cx="8153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6922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39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7F7F7F"/>
      </a:accent1>
      <a:accent2>
        <a:srgbClr val="C00000"/>
      </a:accent2>
      <a:accent3>
        <a:srgbClr val="000000"/>
      </a:accent3>
      <a:accent4>
        <a:srgbClr val="C00000"/>
      </a:accent4>
      <a:accent5>
        <a:srgbClr val="D8D8D8"/>
      </a:accent5>
      <a:accent6>
        <a:srgbClr val="000000"/>
      </a:accent6>
      <a:hlink>
        <a:srgbClr val="C00000"/>
      </a:hlink>
      <a:folHlink>
        <a:srgbClr val="0000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2819</TotalTime>
  <Words>187</Words>
  <Application>Microsoft Office PowerPoint</Application>
  <PresentationFormat>On-screen Show (4:3)</PresentationFormat>
  <Paragraphs>80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Calibri</vt:lpstr>
      <vt:lpstr>Georgia</vt:lpstr>
      <vt:lpstr>Wingdings</vt:lpstr>
      <vt:lpstr>Wingdings 2</vt:lpstr>
      <vt:lpstr>Median</vt:lpstr>
      <vt:lpstr> April 30, 2014</vt:lpstr>
      <vt:lpstr>Assessment Day</vt:lpstr>
      <vt:lpstr>Study Abroad: Main Reasons to Go</vt:lpstr>
      <vt:lpstr>Study Abroad: Biggest Obstacles</vt:lpstr>
      <vt:lpstr>Assessments Administered</vt:lpstr>
      <vt:lpstr>Assessments Administered </vt:lpstr>
      <vt:lpstr>Comparative Data</vt:lpstr>
      <vt:lpstr>Reading</vt:lpstr>
      <vt:lpstr>Critical Thinking</vt:lpstr>
      <vt:lpstr>Writing</vt:lpstr>
      <vt:lpstr>Mathematics</vt:lpstr>
      <vt:lpstr>Important Dates</vt:lpstr>
      <vt:lpstr>Current Practices</vt:lpstr>
      <vt:lpstr>New Assessment Opportunities</vt:lpstr>
      <vt:lpstr>Value of Assessment Day</vt:lpstr>
      <vt:lpstr>Questions/Comments</vt:lpstr>
    </vt:vector>
  </TitlesOfParts>
  <Company>NWOSU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ldhaines</dc:creator>
  <cp:lastModifiedBy>Taylor, Brooke</cp:lastModifiedBy>
  <cp:revision>252</cp:revision>
  <cp:lastPrinted>2014-04-29T20:24:26Z</cp:lastPrinted>
  <dcterms:created xsi:type="dcterms:W3CDTF">2011-07-25T22:15:17Z</dcterms:created>
  <dcterms:modified xsi:type="dcterms:W3CDTF">2014-04-30T18:05:16Z</dcterms:modified>
</cp:coreProperties>
</file>